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40"/>
  </p:notesMasterIdLst>
  <p:handoutMasterIdLst>
    <p:handoutMasterId r:id="rId41"/>
  </p:handoutMasterIdLst>
  <p:sldIdLst>
    <p:sldId id="264" r:id="rId2"/>
    <p:sldId id="287" r:id="rId3"/>
    <p:sldId id="390" r:id="rId4"/>
    <p:sldId id="367" r:id="rId5"/>
    <p:sldId id="384" r:id="rId6"/>
    <p:sldId id="338" r:id="rId7"/>
    <p:sldId id="391" r:id="rId8"/>
    <p:sldId id="340" r:id="rId9"/>
    <p:sldId id="386" r:id="rId10"/>
    <p:sldId id="327" r:id="rId11"/>
    <p:sldId id="328" r:id="rId12"/>
    <p:sldId id="329" r:id="rId13"/>
    <p:sldId id="330" r:id="rId14"/>
    <p:sldId id="331" r:id="rId15"/>
    <p:sldId id="332" r:id="rId16"/>
    <p:sldId id="333" r:id="rId17"/>
    <p:sldId id="334" r:id="rId18"/>
    <p:sldId id="335" r:id="rId19"/>
    <p:sldId id="336" r:id="rId20"/>
    <p:sldId id="337" r:id="rId21"/>
    <p:sldId id="326" r:id="rId22"/>
    <p:sldId id="387" r:id="rId23"/>
    <p:sldId id="388" r:id="rId24"/>
    <p:sldId id="342" r:id="rId25"/>
    <p:sldId id="343" r:id="rId26"/>
    <p:sldId id="344" r:id="rId27"/>
    <p:sldId id="365" r:id="rId28"/>
    <p:sldId id="389" r:id="rId29"/>
    <p:sldId id="392" r:id="rId30"/>
    <p:sldId id="346" r:id="rId31"/>
    <p:sldId id="374" r:id="rId32"/>
    <p:sldId id="352" r:id="rId33"/>
    <p:sldId id="353" r:id="rId34"/>
    <p:sldId id="354" r:id="rId35"/>
    <p:sldId id="310" r:id="rId36"/>
    <p:sldId id="372" r:id="rId37"/>
    <p:sldId id="373" r:id="rId38"/>
    <p:sldId id="317" r:id="rId3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k, Michael" initials="BM" lastIdx="1" clrIdx="0">
    <p:extLst>
      <p:ext uri="{19B8F6BF-5375-455C-9EA6-DF929625EA0E}">
        <p15:presenceInfo xmlns:p15="http://schemas.microsoft.com/office/powerpoint/2012/main" userId="S-1-5-21-848115496-1524922173-1168901340-502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B"/>
    <a:srgbClr val="FDB515"/>
    <a:srgbClr val="00556F"/>
    <a:srgbClr val="C2B8B3"/>
    <a:srgbClr val="00004A"/>
    <a:srgbClr val="4A619E"/>
    <a:srgbClr val="EF3E25"/>
    <a:srgbClr val="6BCEF1"/>
    <a:srgbClr val="CCF1FF"/>
    <a:srgbClr val="A3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6" autoAdjust="0"/>
    <p:restoredTop sz="83175" autoAdjust="0"/>
  </p:normalViewPr>
  <p:slideViewPr>
    <p:cSldViewPr snapToGrid="0">
      <p:cViewPr varScale="1">
        <p:scale>
          <a:sx n="96" d="100"/>
          <a:sy n="96" d="100"/>
        </p:scale>
        <p:origin x="9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d.bu.edu\bumcfiles\BUSM\Continuing%20Medical%20Education\Dept\Programs\Performance%20Improvement%20(PI)\P.IBDDisparities%20IBD-Health%20Maintenance%20Disparities\QI%20Hub%20Documents\Run%20Charts%20Presentation\Run%20Charts%20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Wait</a:t>
            </a:r>
            <a:r>
              <a:rPr lang="en-US" baseline="0"/>
              <a:t> Times by Week</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'Pre-intervention'!$B$1</c:f>
              <c:strCache>
                <c:ptCount val="1"/>
                <c:pt idx="0">
                  <c:v>Average Wait time (minutes)</c:v>
                </c:pt>
              </c:strCache>
            </c:strRef>
          </c:tx>
          <c:spPr>
            <a:ln w="28575" cap="rnd">
              <a:solidFill>
                <a:schemeClr val="accent1"/>
              </a:solidFill>
              <a:round/>
            </a:ln>
            <a:effectLst/>
          </c:spPr>
          <c:marker>
            <c:symbol val="none"/>
          </c:marker>
          <c:val>
            <c:numRef>
              <c:f>'Pre-intervention'!$B$2:$B$21</c:f>
              <c:numCache>
                <c:formatCode>General</c:formatCode>
                <c:ptCount val="20"/>
                <c:pt idx="0">
                  <c:v>46</c:v>
                </c:pt>
                <c:pt idx="1">
                  <c:v>37</c:v>
                </c:pt>
                <c:pt idx="2">
                  <c:v>82</c:v>
                </c:pt>
                <c:pt idx="3">
                  <c:v>53</c:v>
                </c:pt>
                <c:pt idx="4">
                  <c:v>32</c:v>
                </c:pt>
                <c:pt idx="5">
                  <c:v>46</c:v>
                </c:pt>
                <c:pt idx="6">
                  <c:v>48</c:v>
                </c:pt>
                <c:pt idx="7">
                  <c:v>43</c:v>
                </c:pt>
                <c:pt idx="8">
                  <c:v>39</c:v>
                </c:pt>
                <c:pt idx="9">
                  <c:v>51</c:v>
                </c:pt>
              </c:numCache>
            </c:numRef>
          </c:val>
          <c:smooth val="0"/>
          <c:extLst>
            <c:ext xmlns:c16="http://schemas.microsoft.com/office/drawing/2014/chart" uri="{C3380CC4-5D6E-409C-BE32-E72D297353CC}">
              <c16:uniqueId val="{00000000-C9E8-405C-9068-6E688FD2357C}"/>
            </c:ext>
          </c:extLst>
        </c:ser>
        <c:ser>
          <c:idx val="1"/>
          <c:order val="1"/>
          <c:tx>
            <c:strRef>
              <c:f>'Pre-intervention'!$C$1</c:f>
              <c:strCache>
                <c:ptCount val="1"/>
                <c:pt idx="0">
                  <c:v>Baseline Median</c:v>
                </c:pt>
              </c:strCache>
            </c:strRef>
          </c:tx>
          <c:spPr>
            <a:ln w="28575" cap="rnd">
              <a:solidFill>
                <a:schemeClr val="accent2"/>
              </a:solidFill>
              <a:round/>
            </a:ln>
            <a:effectLst/>
          </c:spPr>
          <c:marker>
            <c:symbol val="none"/>
          </c:marker>
          <c:val>
            <c:numRef>
              <c:f>'Pre-intervention'!$C$2:$C$21</c:f>
              <c:numCache>
                <c:formatCode>General</c:formatCode>
                <c:ptCount val="20"/>
                <c:pt idx="0">
                  <c:v>46</c:v>
                </c:pt>
                <c:pt idx="1">
                  <c:v>46</c:v>
                </c:pt>
                <c:pt idx="2">
                  <c:v>46</c:v>
                </c:pt>
                <c:pt idx="3">
                  <c:v>46</c:v>
                </c:pt>
                <c:pt idx="4">
                  <c:v>46</c:v>
                </c:pt>
                <c:pt idx="5">
                  <c:v>46</c:v>
                </c:pt>
                <c:pt idx="6">
                  <c:v>46</c:v>
                </c:pt>
                <c:pt idx="7">
                  <c:v>46</c:v>
                </c:pt>
                <c:pt idx="8">
                  <c:v>46</c:v>
                </c:pt>
                <c:pt idx="9">
                  <c:v>46</c:v>
                </c:pt>
              </c:numCache>
            </c:numRef>
          </c:val>
          <c:smooth val="0"/>
          <c:extLst>
            <c:ext xmlns:c16="http://schemas.microsoft.com/office/drawing/2014/chart" uri="{C3380CC4-5D6E-409C-BE32-E72D297353CC}">
              <c16:uniqueId val="{00000001-C9E8-405C-9068-6E688FD2357C}"/>
            </c:ext>
          </c:extLst>
        </c:ser>
        <c:ser>
          <c:idx val="2"/>
          <c:order val="2"/>
          <c:tx>
            <c:strRef>
              <c:f>'Pre-intervention'!$D$1</c:f>
              <c:strCache>
                <c:ptCount val="1"/>
                <c:pt idx="0">
                  <c:v>Goal</c:v>
                </c:pt>
              </c:strCache>
            </c:strRef>
          </c:tx>
          <c:spPr>
            <a:ln w="28575" cap="rnd">
              <a:solidFill>
                <a:schemeClr val="accent3"/>
              </a:solidFill>
              <a:round/>
            </a:ln>
            <a:effectLst/>
          </c:spPr>
          <c:marker>
            <c:symbol val="none"/>
          </c:marker>
          <c:val>
            <c:numRef>
              <c:f>'Pre-intervention'!$D$2:$D$21</c:f>
              <c:numCache>
                <c:formatCode>General</c:formatCode>
                <c:ptCount val="20"/>
                <c:pt idx="0">
                  <c:v>30</c:v>
                </c:pt>
                <c:pt idx="1">
                  <c:v>30</c:v>
                </c:pt>
                <c:pt idx="2">
                  <c:v>30</c:v>
                </c:pt>
                <c:pt idx="3">
                  <c:v>30</c:v>
                </c:pt>
                <c:pt idx="4">
                  <c:v>30</c:v>
                </c:pt>
                <c:pt idx="5">
                  <c:v>30</c:v>
                </c:pt>
                <c:pt idx="6">
                  <c:v>30</c:v>
                </c:pt>
                <c:pt idx="7">
                  <c:v>30</c:v>
                </c:pt>
                <c:pt idx="8">
                  <c:v>30</c:v>
                </c:pt>
                <c:pt idx="9">
                  <c:v>30</c:v>
                </c:pt>
              </c:numCache>
            </c:numRef>
          </c:val>
          <c:smooth val="0"/>
          <c:extLst>
            <c:ext xmlns:c16="http://schemas.microsoft.com/office/drawing/2014/chart" uri="{C3380CC4-5D6E-409C-BE32-E72D297353CC}">
              <c16:uniqueId val="{00000002-C9E8-405C-9068-6E688FD2357C}"/>
            </c:ext>
          </c:extLst>
        </c:ser>
        <c:dLbls>
          <c:showLegendKey val="0"/>
          <c:showVal val="0"/>
          <c:showCatName val="0"/>
          <c:showSerName val="0"/>
          <c:showPercent val="0"/>
          <c:showBubbleSize val="0"/>
        </c:dLbls>
        <c:smooth val="0"/>
        <c:axId val="1091705183"/>
        <c:axId val="1091690623"/>
      </c:lineChart>
      <c:catAx>
        <c:axId val="109170518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690623"/>
        <c:crosses val="autoZero"/>
        <c:auto val="1"/>
        <c:lblAlgn val="ctr"/>
        <c:lblOffset val="100"/>
        <c:noMultiLvlLbl val="0"/>
      </c:catAx>
      <c:valAx>
        <c:axId val="1091690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705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3C04C77E-E7A3-47D8-899F-1D7B047E82A3}" type="datetimeFigureOut">
              <a:rPr lang="en-US" smtClean="0"/>
              <a:t>12/13/2021</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35B697FB-4A91-4281-AFBA-BEFA7C9E5C5E}" type="slidenum">
              <a:rPr lang="en-US" smtClean="0"/>
              <a:t>‹#›</a:t>
            </a:fld>
            <a:endParaRPr lang="en-US"/>
          </a:p>
        </p:txBody>
      </p:sp>
    </p:spTree>
    <p:extLst>
      <p:ext uri="{BB962C8B-B14F-4D97-AF65-F5344CB8AC3E}">
        <p14:creationId xmlns:p14="http://schemas.microsoft.com/office/powerpoint/2010/main" val="389785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97E09C8C-CAA5-49D6-A212-FF68C1651EBB}" type="datetimeFigureOut">
              <a:rPr lang="en-US" smtClean="0"/>
              <a:t>12/13/2021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DFAE9320-03F8-40C3-B412-078BDAE67921}" type="slidenum">
              <a:rPr lang="en-US" smtClean="0"/>
              <a:t>‹#›</a:t>
            </a:fld>
            <a:endParaRPr lang="en-US"/>
          </a:p>
        </p:txBody>
      </p:sp>
    </p:spTree>
    <p:extLst>
      <p:ext uri="{BB962C8B-B14F-4D97-AF65-F5344CB8AC3E}">
        <p14:creationId xmlns:p14="http://schemas.microsoft.com/office/powerpoint/2010/main" val="1556025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E9320-03F8-40C3-B412-078BDAE67921}" type="slidenum">
              <a:rPr lang="en-US" smtClean="0"/>
              <a:t>1</a:t>
            </a:fld>
            <a:endParaRPr lang="en-US"/>
          </a:p>
        </p:txBody>
      </p:sp>
    </p:spTree>
    <p:extLst>
      <p:ext uri="{BB962C8B-B14F-4D97-AF65-F5344CB8AC3E}">
        <p14:creationId xmlns:p14="http://schemas.microsoft.com/office/powerpoint/2010/main" val="358178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09468-6FFF-48AF-A0F4-B6ED4B7B8A8B}" type="slidenum">
              <a:rPr lang="en-US" smtClean="0"/>
              <a:t>29</a:t>
            </a:fld>
            <a:endParaRPr lang="en-US"/>
          </a:p>
        </p:txBody>
      </p:sp>
    </p:spTree>
    <p:extLst>
      <p:ext uri="{BB962C8B-B14F-4D97-AF65-F5344CB8AC3E}">
        <p14:creationId xmlns:p14="http://schemas.microsoft.com/office/powerpoint/2010/main" val="39221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3B490-8623-4AD5-ADAA-FAA0D948F88E}" type="slidenum">
              <a:rPr lang="en-US" smtClean="0"/>
              <a:t>30</a:t>
            </a:fld>
            <a:endParaRPr lang="en-US"/>
          </a:p>
        </p:txBody>
      </p:sp>
    </p:spTree>
    <p:extLst>
      <p:ext uri="{BB962C8B-B14F-4D97-AF65-F5344CB8AC3E}">
        <p14:creationId xmlns:p14="http://schemas.microsoft.com/office/powerpoint/2010/main" val="360213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a:t>
            </a:r>
            <a:r>
              <a:rPr lang="en-US" baseline="0" dirty="0"/>
              <a:t> above culled from a few sources – IHI </a:t>
            </a:r>
            <a:r>
              <a:rPr lang="en-US" baseline="0" dirty="0" err="1"/>
              <a:t>oresent</a:t>
            </a:r>
            <a:endParaRPr lang="en-US" dirty="0"/>
          </a:p>
          <a:p>
            <a:endParaRPr lang="en-US" dirty="0"/>
          </a:p>
          <a:p>
            <a:r>
              <a:rPr lang="en-US" dirty="0" err="1"/>
              <a:t>FitBit</a:t>
            </a:r>
            <a:r>
              <a:rPr lang="en-US" baseline="0" dirty="0"/>
              <a:t> Data connection – I bought a new wristband. I do have an aim of 15,000 steps a day, but I have not done any PDSAs to improve. </a:t>
            </a:r>
            <a:endParaRPr lang="en-US" dirty="0"/>
          </a:p>
        </p:txBody>
      </p:sp>
      <p:sp>
        <p:nvSpPr>
          <p:cNvPr id="4" name="Slide Number Placeholder 3"/>
          <p:cNvSpPr>
            <a:spLocks noGrp="1"/>
          </p:cNvSpPr>
          <p:nvPr>
            <p:ph type="sldNum" sz="quarter" idx="10"/>
          </p:nvPr>
        </p:nvSpPr>
        <p:spPr/>
        <p:txBody>
          <a:bodyPr/>
          <a:lstStyle/>
          <a:p>
            <a:fld id="{2E7A4DA4-7D88-423F-BB5C-FBBF83B56AF5}" type="slidenum">
              <a:rPr lang="en-US" smtClean="0"/>
              <a:t>35</a:t>
            </a:fld>
            <a:endParaRPr lang="en-US"/>
          </a:p>
        </p:txBody>
      </p:sp>
    </p:spTree>
    <p:extLst>
      <p:ext uri="{BB962C8B-B14F-4D97-AF65-F5344CB8AC3E}">
        <p14:creationId xmlns:p14="http://schemas.microsoft.com/office/powerpoint/2010/main" val="237627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754C13-F43A-4FB9-B4AB-B7C3C4BE472F}" type="slidenum">
              <a:rPr lang="en-US" altLang="en-US"/>
              <a:pPr>
                <a:spcBef>
                  <a:spcPct val="0"/>
                </a:spcBef>
              </a:pPr>
              <a:t>36</a:t>
            </a:fld>
            <a:endParaRPr lang="en-US" altLang="en-US"/>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a:lstStyle/>
          <a:p>
            <a:pPr eaLnBrk="1" hangingPunct="1">
              <a:spcBef>
                <a:spcPct val="0"/>
              </a:spcBef>
            </a:pPr>
            <a:endParaRPr lang="es-DO" altLang="en-US">
              <a:latin typeface="Arial" panose="020B0604020202020204" pitchFamily="34" charset="0"/>
            </a:endParaRPr>
          </a:p>
        </p:txBody>
      </p:sp>
      <p:sp>
        <p:nvSpPr>
          <p:cNvPr id="368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BD9755D-08F9-4A7D-A0A0-4706EC069150}" type="slidenum">
              <a:rPr lang="en-US" altLang="en-US">
                <a:latin typeface="Calibri" panose="020F0502020204030204" pitchFamily="34" charset="0"/>
              </a:rPr>
              <a:pPr algn="r" eaLnBrk="1" hangingPunct="1">
                <a:spcBef>
                  <a:spcPct val="0"/>
                </a:spcBef>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98932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6DC745-3D64-48E7-B7E7-46A459BE4CA8}" type="slidenum">
              <a:rPr lang="en-US" altLang="en-US"/>
              <a:pPr>
                <a:spcBef>
                  <a:spcPct val="0"/>
                </a:spcBef>
              </a:pPr>
              <a:t>37</a:t>
            </a:fld>
            <a:endParaRPr lang="en-US" altLang="en-US"/>
          </a:p>
        </p:txBody>
      </p:sp>
      <p:sp>
        <p:nvSpPr>
          <p:cNvPr id="40963" name="Slide Image Placeholder 1"/>
          <p:cNvSpPr>
            <a:spLocks noGrp="1" noRot="1" noChangeAspect="1" noTextEdit="1"/>
          </p:cNvSpPr>
          <p:nvPr>
            <p:ph type="sldImg"/>
          </p:nvPr>
        </p:nvSpPr>
        <p:spPr>
          <a:ln/>
        </p:spPr>
      </p:sp>
      <p:sp>
        <p:nvSpPr>
          <p:cNvPr id="40964" name="Notes Placeholder 2"/>
          <p:cNvSpPr>
            <a:spLocks noGrp="1"/>
          </p:cNvSpPr>
          <p:nvPr>
            <p:ph type="body" idx="1"/>
          </p:nvPr>
        </p:nvSpPr>
        <p:spPr>
          <a:noFill/>
        </p:spPr>
        <p:txBody>
          <a:bodyPr/>
          <a:lstStyle/>
          <a:p>
            <a:pPr eaLnBrk="1" hangingPunct="1">
              <a:spcBef>
                <a:spcPct val="0"/>
              </a:spcBef>
            </a:pPr>
            <a:endParaRPr lang="es-DO" altLang="en-US">
              <a:latin typeface="Arial" panose="020B0604020202020204" pitchFamily="34" charset="0"/>
            </a:endParaRPr>
          </a:p>
        </p:txBody>
      </p:sp>
      <p:sp>
        <p:nvSpPr>
          <p:cNvPr id="4096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2C91AAF-F5AD-467F-B3D2-8116303DD4D6}" type="slidenum">
              <a:rPr lang="en-US" altLang="en-US">
                <a:latin typeface="Calibri" panose="020F0502020204030204" pitchFamily="34" charset="0"/>
              </a:rPr>
              <a:pPr algn="r" eaLnBrk="1" hangingPunct="1">
                <a:spcBef>
                  <a:spcPct val="0"/>
                </a:spcBef>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53228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E9320-03F8-40C3-B412-078BDAE67921}" type="slidenum">
              <a:rPr lang="en-US" smtClean="0"/>
              <a:t>2</a:t>
            </a:fld>
            <a:endParaRPr lang="en-US"/>
          </a:p>
        </p:txBody>
      </p:sp>
    </p:spTree>
    <p:extLst>
      <p:ext uri="{BB962C8B-B14F-4D97-AF65-F5344CB8AC3E}">
        <p14:creationId xmlns:p14="http://schemas.microsoft.com/office/powerpoint/2010/main" val="1651466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Charts are a great way to start with all projects. As you start to gather more data, you can begin to transform your Run Charts into </a:t>
            </a:r>
            <a:r>
              <a:rPr lang="en-US" dirty="0" err="1"/>
              <a:t>Shewhart</a:t>
            </a:r>
            <a:r>
              <a:rPr lang="en-US" dirty="0"/>
              <a:t> Charts. </a:t>
            </a:r>
          </a:p>
        </p:txBody>
      </p:sp>
      <p:sp>
        <p:nvSpPr>
          <p:cNvPr id="4" name="Slide Number Placeholder 3"/>
          <p:cNvSpPr>
            <a:spLocks noGrp="1"/>
          </p:cNvSpPr>
          <p:nvPr>
            <p:ph type="sldNum" sz="quarter" idx="10"/>
          </p:nvPr>
        </p:nvSpPr>
        <p:spPr/>
        <p:txBody>
          <a:bodyPr/>
          <a:lstStyle/>
          <a:p>
            <a:fld id="{0193B490-8623-4AD5-ADAA-FAA0D948F88E}" type="slidenum">
              <a:rPr lang="en-US" smtClean="0"/>
              <a:t>8</a:t>
            </a:fld>
            <a:endParaRPr lang="en-US"/>
          </a:p>
        </p:txBody>
      </p:sp>
    </p:spTree>
    <p:extLst>
      <p:ext uri="{BB962C8B-B14F-4D97-AF65-F5344CB8AC3E}">
        <p14:creationId xmlns:p14="http://schemas.microsoft.com/office/powerpoint/2010/main" val="5480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go over rules of Run Charts to know that there has been a change here. There’s been a “Shift” in the data (6 data points below – or above – the median line.</a:t>
            </a:r>
          </a:p>
        </p:txBody>
      </p:sp>
      <p:sp>
        <p:nvSpPr>
          <p:cNvPr id="4" name="Slide Number Placeholder 3"/>
          <p:cNvSpPr>
            <a:spLocks noGrp="1"/>
          </p:cNvSpPr>
          <p:nvPr>
            <p:ph type="sldNum" sz="quarter" idx="10"/>
          </p:nvPr>
        </p:nvSpPr>
        <p:spPr/>
        <p:txBody>
          <a:bodyPr/>
          <a:lstStyle/>
          <a:p>
            <a:fld id="{0193B490-8623-4AD5-ADAA-FAA0D948F88E}" type="slidenum">
              <a:rPr lang="en-US" smtClean="0"/>
              <a:t>14</a:t>
            </a:fld>
            <a:endParaRPr lang="en-US"/>
          </a:p>
        </p:txBody>
      </p:sp>
    </p:spTree>
    <p:extLst>
      <p:ext uri="{BB962C8B-B14F-4D97-AF65-F5344CB8AC3E}">
        <p14:creationId xmlns:p14="http://schemas.microsoft.com/office/powerpoint/2010/main" val="266184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it comes to processes, Shewhart and Deming divide variation into two categories: common cause and special cause.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Common Cause</a:t>
            </a:r>
            <a:r>
              <a:rPr lang="en-US" baseline="0" dirty="0"/>
              <a:t>: The inherent variation of a process. It’s predictable within certain limits. It’s sometimes called “noise,” in acknowledgment of the randomness of the variation. An example of this: my temperature is usually between 97 – 99 degrees Fahrenheit.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panose="05000000000000000000" pitchFamily="2" charset="2"/>
              </a:rPr>
              <a:t>**Next slide: predictable within statistical limits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Special Cause</a:t>
            </a:r>
            <a:r>
              <a:rPr lang="en-US" baseline="0" dirty="0"/>
              <a:t>: Due to unnatural causes that are not inherent in the process. One or more data points vary in an unpredictable manner due to a cause not inherent in the process. Following the same example: I get an infection, develop a fever, and my temperature shoots up to 103 degrees Fahrenheit. My fever is a signal that the process has changed. Special cause variation can be intentional, when we’re trying to change the system– we look for a signal/trend to be able to declare victory that we have changed our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one did not plan for a special cause it will usually be undesirable. When one makes a change to improve a process, a special cause can signal that the change effort has indeed been effective. On the other hand, a process that exhibits only common cause variation may be stable and predictable, but totally unacceptable.” - Carey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“Understanding how to improve the system means understanding the points of variation in the system and discerning what you need to respond to (signal) and what you don’t need to respond to (noise).” – James </a:t>
            </a:r>
            <a:r>
              <a:rPr lang="en-US" baseline="0" dirty="0" err="1"/>
              <a:t>slideset</a:t>
            </a:r>
            <a:endParaRPr lang="en-US" baseline="0" dirty="0"/>
          </a:p>
          <a:p>
            <a:endParaRPr lang="en-US" dirty="0"/>
          </a:p>
          <a:p>
            <a:endParaRPr lang="en-US" dirty="0"/>
          </a:p>
          <a:p>
            <a:r>
              <a:rPr lang="en-US" dirty="0"/>
              <a:t>Picture: IHI Open School QI104,</a:t>
            </a:r>
            <a:r>
              <a:rPr lang="en-US" baseline="0" dirty="0"/>
              <a:t> Lesson 2: http://app.ihi.org/lms/lessonpageworkflow.aspx?CatalogGuid=6cb1c614-884b-43ef-9abd-d90849f183d4&amp;CourseGuid=7ef37a50-827f-477b-b603-9b4eef065fe6&amp;LessonGuid=af3f7096-e52d-405d-852b-340decff4dfe </a:t>
            </a:r>
            <a:endParaRPr lang="en-US" dirty="0"/>
          </a:p>
          <a:p>
            <a:endParaRPr lang="en-US" dirty="0"/>
          </a:p>
        </p:txBody>
      </p:sp>
      <p:sp>
        <p:nvSpPr>
          <p:cNvPr id="4" name="Slide Number Placeholder 3"/>
          <p:cNvSpPr>
            <a:spLocks noGrp="1"/>
          </p:cNvSpPr>
          <p:nvPr>
            <p:ph type="sldNum" sz="quarter" idx="5"/>
          </p:nvPr>
        </p:nvSpPr>
        <p:spPr/>
        <p:txBody>
          <a:bodyPr/>
          <a:lstStyle/>
          <a:p>
            <a:fld id="{00F09468-6FFF-48AF-A0F4-B6ED4B7B8A8B}" type="slidenum">
              <a:rPr lang="en-US" smtClean="0"/>
              <a:t>23</a:t>
            </a:fld>
            <a:endParaRPr lang="en-US"/>
          </a:p>
        </p:txBody>
      </p:sp>
    </p:spTree>
    <p:extLst>
      <p:ext uri="{BB962C8B-B14F-4D97-AF65-F5344CB8AC3E}">
        <p14:creationId xmlns:p14="http://schemas.microsoft.com/office/powerpoint/2010/main" val="352760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Ignore the point that falls on the median and keep counting.</a:t>
            </a:r>
          </a:p>
        </p:txBody>
      </p:sp>
      <p:sp>
        <p:nvSpPr>
          <p:cNvPr id="4" name="Slide Number Placeholder 3"/>
          <p:cNvSpPr>
            <a:spLocks noGrp="1"/>
          </p:cNvSpPr>
          <p:nvPr>
            <p:ph type="sldNum" sz="quarter" idx="10"/>
          </p:nvPr>
        </p:nvSpPr>
        <p:spPr/>
        <p:txBody>
          <a:bodyPr/>
          <a:lstStyle/>
          <a:p>
            <a:fld id="{0193B490-8623-4AD5-ADAA-FAA0D948F88E}" type="slidenum">
              <a:rPr lang="en-US" smtClean="0"/>
              <a:t>24</a:t>
            </a:fld>
            <a:endParaRPr lang="en-US"/>
          </a:p>
        </p:txBody>
      </p:sp>
    </p:spTree>
    <p:extLst>
      <p:ext uri="{BB962C8B-B14F-4D97-AF65-F5344CB8AC3E}">
        <p14:creationId xmlns:p14="http://schemas.microsoft.com/office/powerpoint/2010/main" val="379251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Ignore the like values and keep counting</a:t>
            </a:r>
          </a:p>
          <a:p>
            <a:endParaRPr lang="en-US" dirty="0"/>
          </a:p>
        </p:txBody>
      </p:sp>
      <p:sp>
        <p:nvSpPr>
          <p:cNvPr id="4" name="Slide Number Placeholder 3"/>
          <p:cNvSpPr>
            <a:spLocks noGrp="1"/>
          </p:cNvSpPr>
          <p:nvPr>
            <p:ph type="sldNum" sz="quarter" idx="10"/>
          </p:nvPr>
        </p:nvSpPr>
        <p:spPr/>
        <p:txBody>
          <a:bodyPr/>
          <a:lstStyle/>
          <a:p>
            <a:fld id="{0193B490-8623-4AD5-ADAA-FAA0D948F88E}" type="slidenum">
              <a:rPr lang="en-US" smtClean="0"/>
              <a:t>25</a:t>
            </a:fld>
            <a:endParaRPr lang="en-US"/>
          </a:p>
        </p:txBody>
      </p:sp>
    </p:spTree>
    <p:extLst>
      <p:ext uri="{BB962C8B-B14F-4D97-AF65-F5344CB8AC3E}">
        <p14:creationId xmlns:p14="http://schemas.microsoft.com/office/powerpoint/2010/main" val="6163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3B490-8623-4AD5-ADAA-FAA0D948F88E}" type="slidenum">
              <a:rPr lang="en-US" smtClean="0"/>
              <a:t>26</a:t>
            </a:fld>
            <a:endParaRPr lang="en-US"/>
          </a:p>
        </p:txBody>
      </p:sp>
    </p:spTree>
    <p:extLst>
      <p:ext uri="{BB962C8B-B14F-4D97-AF65-F5344CB8AC3E}">
        <p14:creationId xmlns:p14="http://schemas.microsoft.com/office/powerpoint/2010/main" val="191867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criterion for the number of runs for “k” data points are based the distribution of runs in random samples of continuous data. </a:t>
            </a:r>
          </a:p>
          <a:p>
            <a:r>
              <a:rPr lang="en-US" dirty="0"/>
              <a:t>Lower limit = </a:t>
            </a:r>
            <a:r>
              <a:rPr lang="en-US" dirty="0" err="1"/>
              <a:t>k</a:t>
            </a:r>
            <a:r>
              <a:rPr lang="en-US" baseline="-25000" dirty="0" err="1"/>
              <a:t>bar</a:t>
            </a:r>
            <a:r>
              <a:rPr lang="en-US" dirty="0"/>
              <a:t> – t </a:t>
            </a:r>
            <a:r>
              <a:rPr lang="en-US" baseline="-25000" dirty="0"/>
              <a:t>k-1, .05 </a:t>
            </a:r>
            <a:r>
              <a:rPr lang="en-US" baseline="0" dirty="0" err="1"/>
              <a:t>S</a:t>
            </a:r>
            <a:r>
              <a:rPr lang="en-US" baseline="-25000" dirty="0" err="1"/>
              <a:t>k</a:t>
            </a:r>
            <a:endParaRPr lang="en-US" baseline="-25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Upper limit = </a:t>
            </a:r>
            <a:r>
              <a:rPr lang="en-US" dirty="0" err="1"/>
              <a:t>k</a:t>
            </a:r>
            <a:r>
              <a:rPr lang="en-US" baseline="-25000" dirty="0" err="1"/>
              <a:t>bar</a:t>
            </a:r>
            <a:r>
              <a:rPr lang="en-US" dirty="0"/>
              <a:t> + t </a:t>
            </a:r>
            <a:r>
              <a:rPr lang="en-US" baseline="-25000" dirty="0"/>
              <a:t>k-1, .05 </a:t>
            </a:r>
            <a:r>
              <a:rPr lang="en-US" baseline="0" dirty="0" err="1"/>
              <a:t>S</a:t>
            </a:r>
            <a:r>
              <a:rPr lang="en-US" baseline="-25000" dirty="0" err="1"/>
              <a:t>k</a:t>
            </a:r>
            <a:endParaRPr lang="en-US" dirty="0"/>
          </a:p>
          <a:p>
            <a:endParaRPr lang="en-US" dirty="0"/>
          </a:p>
          <a:p>
            <a:r>
              <a:rPr lang="en-US" dirty="0"/>
              <a:t>The parameters of this are: </a:t>
            </a:r>
          </a:p>
          <a:p>
            <a:r>
              <a:rPr lang="en-US" dirty="0" err="1"/>
              <a:t>k</a:t>
            </a:r>
            <a:r>
              <a:rPr lang="en-US" baseline="-25000" dirty="0" err="1"/>
              <a:t>bar</a:t>
            </a:r>
            <a:r>
              <a:rPr lang="en-US" dirty="0"/>
              <a:t> = Mean = (k+2)/2</a:t>
            </a:r>
          </a:p>
          <a:p>
            <a:r>
              <a:rPr lang="en-US" baseline="0" dirty="0" err="1"/>
              <a:t>S</a:t>
            </a:r>
            <a:r>
              <a:rPr lang="en-US" baseline="-25000" dirty="0" err="1"/>
              <a:t>k</a:t>
            </a:r>
            <a:r>
              <a:rPr lang="en-US" dirty="0"/>
              <a:t> = Standard deviation = </a:t>
            </a:r>
            <a:r>
              <a:rPr lang="en-US" sz="1200" b="0" i="0" kern="1200" dirty="0">
                <a:solidFill>
                  <a:schemeClr val="tx1"/>
                </a:solidFill>
                <a:effectLst/>
                <a:latin typeface="+mn-lt"/>
                <a:ea typeface="+mn-ea"/>
                <a:cs typeface="+mn-cs"/>
              </a:rPr>
              <a:t>√ </a:t>
            </a:r>
            <a:r>
              <a:rPr lang="en-US" dirty="0"/>
              <a:t>(k/2 * (k/2-1) / (k-1))</a:t>
            </a:r>
          </a:p>
          <a:p>
            <a:r>
              <a:rPr lang="en-US" dirty="0"/>
              <a:t>t = tabled t statistic</a:t>
            </a:r>
          </a:p>
          <a:p>
            <a:endParaRPr lang="en-US" dirty="0"/>
          </a:p>
        </p:txBody>
      </p:sp>
      <p:sp>
        <p:nvSpPr>
          <p:cNvPr id="4" name="Slide Number Placeholder 3"/>
          <p:cNvSpPr>
            <a:spLocks noGrp="1"/>
          </p:cNvSpPr>
          <p:nvPr>
            <p:ph type="sldNum" sz="quarter" idx="10"/>
          </p:nvPr>
        </p:nvSpPr>
        <p:spPr/>
        <p:txBody>
          <a:bodyPr/>
          <a:lstStyle/>
          <a:p>
            <a:fld id="{0193B490-8623-4AD5-ADAA-FAA0D948F88E}" type="slidenum">
              <a:rPr lang="en-US" smtClean="0"/>
              <a:t>27</a:t>
            </a:fld>
            <a:endParaRPr lang="en-US"/>
          </a:p>
        </p:txBody>
      </p:sp>
    </p:spTree>
    <p:extLst>
      <p:ext uri="{BB962C8B-B14F-4D97-AF65-F5344CB8AC3E}">
        <p14:creationId xmlns:p14="http://schemas.microsoft.com/office/powerpoint/2010/main" val="1120684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3" y="0"/>
            <a:ext cx="12191991" cy="432708"/>
          </a:xfrm>
          <a:prstGeom prst="rect">
            <a:avLst/>
          </a:prstGeom>
          <a:gradFill flip="none" rotWithShape="1">
            <a:gsLst>
              <a:gs pos="67000">
                <a:srgbClr val="00437B">
                  <a:alpha val="62000"/>
                </a:srgbClr>
              </a:gs>
              <a:gs pos="100000">
                <a:srgbClr val="FDB515">
                  <a:alpha val="58000"/>
                </a:srgbClr>
              </a:gs>
              <a:gs pos="3000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6" y="177230"/>
            <a:ext cx="1312193" cy="494630"/>
          </a:xfrm>
          <a:prstGeom prst="rect">
            <a:avLst/>
          </a:prstGeom>
        </p:spPr>
      </p:pic>
      <p:sp>
        <p:nvSpPr>
          <p:cNvPr id="2" name="Title 1"/>
          <p:cNvSpPr>
            <a:spLocks noGrp="1"/>
          </p:cNvSpPr>
          <p:nvPr>
            <p:ph type="ctrTitle"/>
          </p:nvPr>
        </p:nvSpPr>
        <p:spPr>
          <a:xfrm>
            <a:off x="592853" y="1122363"/>
            <a:ext cx="10992896"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119923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409460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58FC8C-29B4-4255-996C-CBA000FE493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405480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58FC8C-29B4-4255-996C-CBA000FE4936}"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32C76-ECBC-47F0-AC59-782A9DF1A318}" type="slidenum">
              <a:rPr lang="en-US" smtClean="0"/>
              <a:t>‹#›</a:t>
            </a:fld>
            <a:endParaRPr lang="en-US"/>
          </a:p>
        </p:txBody>
      </p:sp>
      <p:sp>
        <p:nvSpPr>
          <p:cNvPr id="10" name="Title Placeholder 1"/>
          <p:cNvSpPr>
            <a:spLocks noGrp="1"/>
          </p:cNvSpPr>
          <p:nvPr>
            <p:ph type="title"/>
          </p:nvPr>
        </p:nvSpPr>
        <p:spPr>
          <a:xfrm>
            <a:off x="435429" y="704088"/>
            <a:ext cx="10121296" cy="96512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4097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58FC8C-29B4-4255-996C-CBA000FE4936}"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804132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8FC8C-29B4-4255-996C-CBA000FE4936}"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1712175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FE58FC8C-29B4-4255-996C-CBA000FE493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458680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FE58FC8C-29B4-4255-996C-CBA000FE493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113328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84463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2853" y="1122363"/>
            <a:ext cx="10992896"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419239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a:t>Click to edit Master title style</a:t>
            </a:r>
          </a:p>
        </p:txBody>
      </p:sp>
      <p:sp>
        <p:nvSpPr>
          <p:cNvPr id="9" name="Rectangle 8"/>
          <p:cNvSpPr/>
          <p:nvPr userDrawn="1"/>
        </p:nvSpPr>
        <p:spPr>
          <a:xfrm>
            <a:off x="3" y="0"/>
            <a:ext cx="12191991" cy="432708"/>
          </a:xfrm>
          <a:prstGeom prst="rect">
            <a:avLst/>
          </a:prstGeom>
          <a:gradFill flip="none" rotWithShape="1">
            <a:gsLst>
              <a:gs pos="67000">
                <a:srgbClr val="00437B">
                  <a:alpha val="62000"/>
                </a:srgbClr>
              </a:gs>
              <a:gs pos="100000">
                <a:srgbClr val="FDB515">
                  <a:alpha val="58000"/>
                </a:srgbClr>
              </a:gs>
              <a:gs pos="3000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6" y="177230"/>
            <a:ext cx="1312193" cy="494630"/>
          </a:xfrm>
          <a:prstGeom prst="rect">
            <a:avLst/>
          </a:prstGeom>
        </p:spPr>
      </p:pic>
      <p:sp>
        <p:nvSpPr>
          <p:cNvPr id="14" name="Text Placeholder 2"/>
          <p:cNvSpPr>
            <a:spLocks noGrp="1"/>
          </p:cNvSpPr>
          <p:nvPr>
            <p:ph idx="1"/>
          </p:nvPr>
        </p:nvSpPr>
        <p:spPr>
          <a:xfrm>
            <a:off x="866103" y="1749637"/>
            <a:ext cx="10221357" cy="4441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011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7"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a:t>Click to edit Master title style</a:t>
            </a:r>
          </a:p>
        </p:txBody>
      </p:sp>
      <p:sp>
        <p:nvSpPr>
          <p:cNvPr id="8" name="Text Placeholder 2"/>
          <p:cNvSpPr>
            <a:spLocks noGrp="1"/>
          </p:cNvSpPr>
          <p:nvPr>
            <p:ph idx="1"/>
          </p:nvPr>
        </p:nvSpPr>
        <p:spPr>
          <a:xfrm>
            <a:off x="866103" y="1749637"/>
            <a:ext cx="10221357" cy="4441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66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3" y="0"/>
            <a:ext cx="12191991" cy="6858000"/>
          </a:xfrm>
          <a:prstGeom prst="rect">
            <a:avLst/>
          </a:prstGeom>
          <a:gradFill flip="none" rotWithShape="1">
            <a:gsLst>
              <a:gs pos="100000">
                <a:srgbClr val="00437B">
                  <a:alpha val="34000"/>
                </a:srgbClr>
              </a:gs>
              <a:gs pos="27000">
                <a:srgbClr val="00437B"/>
              </a:gs>
            </a:gsLst>
            <a:lin ang="2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8"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Master title style</a:t>
            </a:r>
          </a:p>
        </p:txBody>
      </p:sp>
      <p:sp>
        <p:nvSpPr>
          <p:cNvPr id="9" name="Text Placeholder 2"/>
          <p:cNvSpPr>
            <a:spLocks noGrp="1"/>
          </p:cNvSpPr>
          <p:nvPr>
            <p:ph idx="1"/>
          </p:nvPr>
        </p:nvSpPr>
        <p:spPr>
          <a:xfrm>
            <a:off x="866103" y="1749637"/>
            <a:ext cx="10221357" cy="4441755"/>
          </a:xfrm>
          <a:prstGeom prst="rect">
            <a:avLst/>
          </a:prstGeom>
        </p:spPr>
        <p:txBody>
          <a:bodyPr vert="horz" lIns="91440" tIns="45720" rIns="91440" bIns="45720" rtlCol="0">
            <a:normAutofit/>
          </a:bodyPr>
          <a:lstStyle>
            <a:lvl1pPr marL="457189" indent="-457189">
              <a:buClr>
                <a:srgbClr val="FDB515"/>
              </a:buClr>
              <a:buFont typeface="Arial" panose="020B0604020202020204" pitchFamily="34" charset="0"/>
              <a:buChar char="•"/>
              <a:defRPr>
                <a:solidFill>
                  <a:schemeClr val="bg1"/>
                </a:solidFill>
              </a:defRPr>
            </a:lvl1pPr>
            <a:lvl2pPr marL="685783" indent="-342891">
              <a:buClr>
                <a:srgbClr val="FDB515"/>
              </a:buClr>
              <a:buFont typeface="Arial" panose="020B0604020202020204" pitchFamily="34" charset="0"/>
              <a:buChar char="•"/>
              <a:defRPr>
                <a:solidFill>
                  <a:schemeClr val="bg1"/>
                </a:solidFill>
              </a:defRPr>
            </a:lvl2pPr>
            <a:lvl3pPr marL="971526" indent="-285744">
              <a:buClr>
                <a:srgbClr val="FDB515"/>
              </a:buClr>
              <a:buFont typeface="Arial" panose="020B0604020202020204" pitchFamily="34" charset="0"/>
              <a:buChar char="•"/>
              <a:defRPr>
                <a:solidFill>
                  <a:schemeClr val="bg1"/>
                </a:solidFill>
              </a:defRPr>
            </a:lvl3pPr>
            <a:lvl4pPr marL="1314418" indent="-285744">
              <a:buClr>
                <a:srgbClr val="FDB515"/>
              </a:buClr>
              <a:buFont typeface="Arial" panose="020B0604020202020204" pitchFamily="34" charset="0"/>
              <a:buChar char="•"/>
              <a:defRPr>
                <a:solidFill>
                  <a:schemeClr val="bg1"/>
                </a:solidFill>
              </a:defRPr>
            </a:lvl4pPr>
            <a:lvl5pPr marL="1657309" indent="-285744">
              <a:buClr>
                <a:srgbClr val="FDB515"/>
              </a:buClr>
              <a:buFont typeface="Arial" panose="020B0604020202020204" pitchFamily="34"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3" y="0"/>
            <a:ext cx="12191991" cy="432708"/>
          </a:xfrm>
          <a:prstGeom prst="rect">
            <a:avLst/>
          </a:prstGeom>
          <a:gradFill flip="none" rotWithShape="1">
            <a:gsLst>
              <a:gs pos="96000">
                <a:srgbClr val="00437B">
                  <a:alpha val="14000"/>
                </a:srgbClr>
              </a:gs>
              <a:gs pos="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6" y="177230"/>
            <a:ext cx="1312193" cy="494630"/>
          </a:xfrm>
          <a:prstGeom prst="rect">
            <a:avLst/>
          </a:prstGeom>
        </p:spPr>
      </p:pic>
    </p:spTree>
    <p:extLst>
      <p:ext uri="{BB962C8B-B14F-4D97-AF65-F5344CB8AC3E}">
        <p14:creationId xmlns:p14="http://schemas.microsoft.com/office/powerpoint/2010/main" val="383940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90051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48489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Date Placeholder 3"/>
          <p:cNvSpPr>
            <a:spLocks noGrp="1"/>
          </p:cNvSpPr>
          <p:nvPr>
            <p:ph type="dt" sz="half" idx="10"/>
          </p:nvPr>
        </p:nvSpPr>
        <p:spPr/>
        <p:txBody>
          <a:bodyPr/>
          <a:lstStyle/>
          <a:p>
            <a:fld id="{FE58FC8C-29B4-4255-996C-CBA000FE493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4037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 y="0"/>
            <a:ext cx="12191991" cy="6858000"/>
          </a:xfrm>
          <a:prstGeom prst="rect">
            <a:avLst/>
          </a:prstGeom>
          <a:gradFill flip="none" rotWithShape="1">
            <a:gsLst>
              <a:gs pos="0">
                <a:srgbClr val="00437B">
                  <a:alpha val="78000"/>
                </a:srgbClr>
              </a:gs>
              <a:gs pos="24000">
                <a:srgbClr val="00437B">
                  <a:alpha val="40000"/>
                </a:srgbClr>
              </a:gs>
              <a:gs pos="64000">
                <a:srgbClr val="00437B">
                  <a:alpha val="0"/>
                </a:srgbClr>
              </a:gs>
            </a:gsLst>
            <a:lin ang="2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flipH="1">
            <a:off x="687247" y="0"/>
            <a:ext cx="11504752" cy="4963886"/>
          </a:xfrm>
          <a:prstGeom prst="rect">
            <a:avLst/>
          </a:prstGeom>
          <a:gradFill flip="none" rotWithShape="1">
            <a:gsLst>
              <a:gs pos="0">
                <a:srgbClr val="FDB515">
                  <a:alpha val="59000"/>
                </a:srgbClr>
              </a:gs>
              <a:gs pos="47000">
                <a:srgbClr val="FDB515">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58FC8C-29B4-4255-996C-CBA000FE4936}" type="datetimeFigureOut">
              <a:rPr lang="en-US" smtClean="0"/>
              <a:t>12/13/2021</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B32C76-ECBC-47F0-AC59-782A9DF1A318}" type="slidenum">
              <a:rPr lang="en-US" smtClean="0"/>
              <a:t>‹#›</a:t>
            </a:fld>
            <a:endParaRPr lang="en-US"/>
          </a:p>
        </p:txBody>
      </p:sp>
      <p:sp>
        <p:nvSpPr>
          <p:cNvPr id="2"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866103" y="1749637"/>
            <a:ext cx="10221357" cy="4441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3" y="0"/>
            <a:ext cx="12191991" cy="432708"/>
          </a:xfrm>
          <a:prstGeom prst="rect">
            <a:avLst/>
          </a:prstGeom>
          <a:gradFill flip="none" rotWithShape="1">
            <a:gsLst>
              <a:gs pos="96000">
                <a:srgbClr val="00437B">
                  <a:alpha val="14000"/>
                </a:srgbClr>
              </a:gs>
              <a:gs pos="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27826" y="177230"/>
            <a:ext cx="1312193" cy="494630"/>
          </a:xfrm>
          <a:prstGeom prst="rect">
            <a:avLst/>
          </a:prstGeom>
        </p:spPr>
      </p:pic>
    </p:spTree>
    <p:extLst>
      <p:ext uri="{BB962C8B-B14F-4D97-AF65-F5344CB8AC3E}">
        <p14:creationId xmlns:p14="http://schemas.microsoft.com/office/powerpoint/2010/main" val="2275071910"/>
      </p:ext>
    </p:extLst>
  </p:cSld>
  <p:clrMap bg1="lt1" tx1="dk1" bg2="lt2" tx2="dk2" accent1="accent1" accent2="accent2" accent3="accent3" accent4="accent4" accent5="accent5" accent6="accent6" hlink="hlink" folHlink="folHlink"/>
  <p:sldLayoutIdLst>
    <p:sldLayoutId id="2147483731" r:id="rId1"/>
    <p:sldLayoutId id="2147483746" r:id="rId2"/>
    <p:sldLayoutId id="2147483745" r:id="rId3"/>
    <p:sldLayoutId id="2147483744" r:id="rId4"/>
    <p:sldLayoutId id="2147483732" r:id="rId5"/>
    <p:sldLayoutId id="2147483743"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685783" rtl="0" eaLnBrk="1" latinLnBrk="0" hangingPunct="1">
        <a:lnSpc>
          <a:spcPct val="100000"/>
        </a:lnSpc>
        <a:spcBef>
          <a:spcPct val="0"/>
        </a:spcBef>
        <a:buNone/>
        <a:defRPr sz="3400" b="1" kern="1200">
          <a:solidFill>
            <a:srgbClr val="00437B"/>
          </a:solidFill>
          <a:latin typeface="Arial" panose="020B0604020202020204" pitchFamily="34" charset="0"/>
          <a:ea typeface="+mj-ea"/>
          <a:cs typeface="Arial" panose="020B0604020202020204" pitchFamily="34" charset="0"/>
        </a:defRPr>
      </a:lvl1pPr>
    </p:titleStyle>
    <p:bodyStyle>
      <a:lvl1pPr marL="342891" indent="-342891" algn="l" defTabSz="685783" rtl="0" eaLnBrk="1" latinLnBrk="0" hangingPunct="1">
        <a:lnSpc>
          <a:spcPct val="90000"/>
        </a:lnSpc>
        <a:spcBef>
          <a:spcPts val="751"/>
        </a:spcBef>
        <a:buClr>
          <a:srgbClr val="00556F"/>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28635" indent="-285744" algn="l" defTabSz="685783" rtl="0" eaLnBrk="1" latinLnBrk="0" hangingPunct="1">
        <a:lnSpc>
          <a:spcPct val="90000"/>
        </a:lnSpc>
        <a:spcBef>
          <a:spcPts val="375"/>
        </a:spcBef>
        <a:buClr>
          <a:srgbClr val="00556F"/>
        </a:buClr>
        <a:buFont typeface="Arial" panose="020B0604020202020204" pitchFamily="34" charset="0"/>
        <a:buChar char="•"/>
        <a:defRPr sz="2300" kern="1200">
          <a:solidFill>
            <a:schemeClr val="tx1"/>
          </a:solidFill>
          <a:latin typeface="Arial" panose="020B0604020202020204" pitchFamily="34" charset="0"/>
          <a:ea typeface="+mn-ea"/>
          <a:cs typeface="Arial" panose="020B0604020202020204" pitchFamily="34" charset="0"/>
        </a:defRPr>
      </a:lvl2pPr>
      <a:lvl3pPr marL="971526" indent="-285744" algn="l" defTabSz="685783" rtl="0" eaLnBrk="1" latinLnBrk="0" hangingPunct="1">
        <a:lnSpc>
          <a:spcPct val="90000"/>
        </a:lnSpc>
        <a:spcBef>
          <a:spcPts val="375"/>
        </a:spcBef>
        <a:buClr>
          <a:srgbClr val="00556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314418" indent="-285744" algn="l" defTabSz="685783" rtl="0" eaLnBrk="1" latinLnBrk="0" hangingPunct="1">
        <a:lnSpc>
          <a:spcPct val="90000"/>
        </a:lnSpc>
        <a:spcBef>
          <a:spcPts val="375"/>
        </a:spcBef>
        <a:buClr>
          <a:srgbClr val="00556F"/>
        </a:buClr>
        <a:buFont typeface="Arial" panose="020B0604020202020204" pitchFamily="34" charset="0"/>
        <a:buChar char="•"/>
        <a:defRPr sz="1551" kern="1200">
          <a:solidFill>
            <a:schemeClr val="tx1"/>
          </a:solidFill>
          <a:latin typeface="Arial" panose="020B0604020202020204" pitchFamily="34" charset="0"/>
          <a:ea typeface="+mn-ea"/>
          <a:cs typeface="Arial" panose="020B0604020202020204" pitchFamily="34" charset="0"/>
        </a:defRPr>
      </a:lvl4pPr>
      <a:lvl5pPr marL="1657309" indent="-285744" algn="l" defTabSz="685783" rtl="0" eaLnBrk="1" latinLnBrk="0" hangingPunct="1">
        <a:lnSpc>
          <a:spcPct val="90000"/>
        </a:lnSpc>
        <a:spcBef>
          <a:spcPts val="375"/>
        </a:spcBef>
        <a:buClr>
          <a:srgbClr val="00556F"/>
        </a:buClr>
        <a:buFont typeface="Arial" panose="020B0604020202020204" pitchFamily="34" charset="0"/>
        <a:buChar char="•"/>
        <a:defRPr sz="1551" kern="1200">
          <a:solidFill>
            <a:schemeClr val="tx1"/>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www.slideshare.net/PEXNetwork_team/run-charts-1478642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 y="0"/>
            <a:ext cx="12191991" cy="6858000"/>
          </a:xfrm>
          <a:prstGeom prst="rect">
            <a:avLst/>
          </a:prstGeom>
          <a:gradFill flip="none" rotWithShape="1">
            <a:gsLst>
              <a:gs pos="3000">
                <a:srgbClr val="00437B"/>
              </a:gs>
              <a:gs pos="55000">
                <a:srgbClr val="00437B">
                  <a:alpha val="0"/>
                </a:srgbClr>
              </a:gs>
            </a:gsLst>
            <a:lin ang="2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687247" y="1"/>
            <a:ext cx="11504752" cy="4963887"/>
          </a:xfrm>
          <a:prstGeom prst="rect">
            <a:avLst/>
          </a:prstGeom>
          <a:gradFill flip="none" rotWithShape="1">
            <a:gsLst>
              <a:gs pos="0">
                <a:srgbClr val="FDB515">
                  <a:alpha val="81000"/>
                </a:srgbClr>
              </a:gs>
              <a:gs pos="47000">
                <a:srgbClr val="FDB515">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35200" y="5497305"/>
            <a:ext cx="8801757" cy="1231106"/>
          </a:xfrm>
          <a:prstGeom prst="rect">
            <a:avLst/>
          </a:prstGeom>
          <a:noFill/>
        </p:spPr>
        <p:txBody>
          <a:bodyPr wrap="square" rtlCol="0">
            <a:spAutoFit/>
          </a:bodyPr>
          <a:lstStyle/>
          <a:p>
            <a:pPr>
              <a:lnSpc>
                <a:spcPct val="200000"/>
              </a:lnSpc>
            </a:pPr>
            <a:r>
              <a:rPr lang="en-US" sz="2000" b="1" dirty="0">
                <a:solidFill>
                  <a:srgbClr val="00004A"/>
                </a:solidFill>
              </a:rPr>
              <a:t>BMC’s QI Hub is your resource for all things quality improvement.</a:t>
            </a:r>
          </a:p>
          <a:p>
            <a:r>
              <a:rPr lang="en-US" sz="1700" dirty="0">
                <a:solidFill>
                  <a:srgbClr val="00004A"/>
                </a:solidFill>
              </a:rPr>
              <a:t>Visit </a:t>
            </a:r>
            <a:r>
              <a:rPr lang="en-US" sz="1700" b="1" u="sng" dirty="0">
                <a:solidFill>
                  <a:schemeClr val="tx1">
                    <a:lumMod val="50000"/>
                    <a:lumOff val="50000"/>
                  </a:schemeClr>
                </a:solidFill>
              </a:rPr>
              <a:t>bucme.org/BMCQIHUB</a:t>
            </a:r>
            <a:r>
              <a:rPr lang="en-US" sz="1700" dirty="0">
                <a:solidFill>
                  <a:srgbClr val="00004A"/>
                </a:solidFill>
              </a:rPr>
              <a:t> or email </a:t>
            </a:r>
            <a:r>
              <a:rPr lang="en-US" sz="1700" b="1" u="sng" dirty="0">
                <a:solidFill>
                  <a:schemeClr val="tx1">
                    <a:lumMod val="50000"/>
                    <a:lumOff val="50000"/>
                  </a:schemeClr>
                </a:solidFill>
              </a:rPr>
              <a:t>QIHub@bmc.org</a:t>
            </a:r>
            <a:r>
              <a:rPr lang="en-US" sz="1700" dirty="0">
                <a:solidFill>
                  <a:srgbClr val="00004A"/>
                </a:solidFill>
              </a:rPr>
              <a:t> for access to professional coaching, educational tools, support, mentorship, and much more!</a:t>
            </a:r>
          </a:p>
        </p:txBody>
      </p:sp>
      <p:sp>
        <p:nvSpPr>
          <p:cNvPr id="12" name="Oval 11"/>
          <p:cNvSpPr/>
          <p:nvPr/>
        </p:nvSpPr>
        <p:spPr>
          <a:xfrm>
            <a:off x="3486777" y="-984739"/>
            <a:ext cx="4868011" cy="4868011"/>
          </a:xfrm>
          <a:prstGeom prst="ellipse">
            <a:avLst/>
          </a:prstGeom>
          <a:gradFill>
            <a:gsLst>
              <a:gs pos="35000">
                <a:srgbClr val="FFFFFF">
                  <a:lumMod val="100000"/>
                  <a:alpha val="40000"/>
                </a:srgbClr>
              </a:gs>
              <a:gs pos="97000">
                <a:schemeClr val="bg1">
                  <a:lumMod val="100000"/>
                  <a:alpha val="0"/>
                </a:schemeClr>
              </a:gs>
              <a:gs pos="52000">
                <a:srgbClr val="FFFFFF">
                  <a:alpha val="14000"/>
                </a:srgbClr>
              </a:gs>
              <a:gs pos="71000">
                <a:schemeClr val="bg1">
                  <a:lumMod val="100000"/>
                  <a:alpha val="0"/>
                </a:schemeClr>
              </a:gs>
              <a:gs pos="14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17" y="707853"/>
            <a:ext cx="7889968" cy="4276131"/>
          </a:xfrm>
          <a:prstGeom prst="rect">
            <a:avLst/>
          </a:prstGeom>
        </p:spPr>
      </p:pic>
    </p:spTree>
    <p:extLst>
      <p:ext uri="{BB962C8B-B14F-4D97-AF65-F5344CB8AC3E}">
        <p14:creationId xmlns:p14="http://schemas.microsoft.com/office/powerpoint/2010/main" val="234248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Over Time vs Pre-Post Data </a:t>
            </a:r>
          </a:p>
        </p:txBody>
      </p:sp>
      <p:sp>
        <p:nvSpPr>
          <p:cNvPr id="14" name="Content Placeholder 13"/>
          <p:cNvSpPr>
            <a:spLocks noGrp="1"/>
          </p:cNvSpPr>
          <p:nvPr>
            <p:ph idx="1"/>
          </p:nvPr>
        </p:nvSpPr>
        <p:spPr/>
        <p:txBody>
          <a:bodyPr>
            <a:normAutofit/>
          </a:bodyPr>
          <a:lstStyle/>
          <a:p>
            <a:pPr marL="0" indent="0">
              <a:buNone/>
            </a:pPr>
            <a:r>
              <a:rPr lang="en-US" sz="2400" dirty="0"/>
              <a:t>Dr. Miller is the Medical Director of a small private practice in Dorchester. He received complaints that his office was taking too long to call patients back.</a:t>
            </a:r>
          </a:p>
          <a:p>
            <a:pPr marL="0" indent="0">
              <a:buNone/>
            </a:pPr>
            <a:r>
              <a:rPr lang="en-US" sz="2400" dirty="0"/>
              <a:t>He then started a QI project to reduce the delay times in patient callbacks. His office created a process map, key driver diagram and came up with key areas in the process to change. </a:t>
            </a:r>
          </a:p>
          <a:p>
            <a:pPr marL="0" indent="0">
              <a:buNone/>
            </a:pPr>
            <a:r>
              <a:rPr lang="en-US" sz="2400" dirty="0"/>
              <a:t>They make the change, and then gathered to discuss their data…</a:t>
            </a:r>
          </a:p>
        </p:txBody>
      </p:sp>
    </p:spTree>
    <p:extLst>
      <p:ext uri="{BB962C8B-B14F-4D97-AF65-F5344CB8AC3E}">
        <p14:creationId xmlns:p14="http://schemas.microsoft.com/office/powerpoint/2010/main" val="315965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Over Time vs Pre-Post Data </a:t>
            </a:r>
          </a:p>
        </p:txBody>
      </p:sp>
      <p:sp>
        <p:nvSpPr>
          <p:cNvPr id="14" name="Content Placeholder 13"/>
          <p:cNvSpPr>
            <a:spLocks noGrp="1"/>
          </p:cNvSpPr>
          <p:nvPr>
            <p:ph idx="1"/>
          </p:nvPr>
        </p:nvSpPr>
        <p:spPr/>
        <p:txBody>
          <a:bodyPr>
            <a:normAutofit/>
          </a:bodyPr>
          <a:lstStyle/>
          <a:p>
            <a:pPr>
              <a:buFont typeface="Arial" panose="020B0604020202020204" pitchFamily="34" charset="0"/>
              <a:buChar char="•"/>
            </a:pPr>
            <a:r>
              <a:rPr lang="en-US" sz="2400" dirty="0"/>
              <a:t>Scenario #1: Data is taken once before and once after the change was made.</a:t>
            </a:r>
          </a:p>
          <a:p>
            <a:pPr>
              <a:buFont typeface="Arial" panose="020B0604020202020204" pitchFamily="34" charset="0"/>
              <a:buChar char="•"/>
            </a:pPr>
            <a:r>
              <a:rPr lang="en-US" sz="2400" dirty="0"/>
              <a:t>Did the change lead to improvement?	</a:t>
            </a:r>
          </a:p>
        </p:txBody>
      </p:sp>
      <p:pic>
        <p:nvPicPr>
          <p:cNvPr id="15" name="Content Placeholder 11"/>
          <p:cNvPicPr>
            <a:picLocks noChangeAspect="1"/>
          </p:cNvPicPr>
          <p:nvPr/>
        </p:nvPicPr>
        <p:blipFill rotWithShape="1">
          <a:blip r:embed="rId2"/>
          <a:srcRect t="16535"/>
          <a:stretch/>
        </p:blipFill>
        <p:spPr>
          <a:xfrm>
            <a:off x="1027705" y="2938257"/>
            <a:ext cx="9307245" cy="3511432"/>
          </a:xfrm>
          <a:prstGeom prst="rect">
            <a:avLst/>
          </a:prstGeom>
        </p:spPr>
      </p:pic>
      <p:sp>
        <p:nvSpPr>
          <p:cNvPr id="5" name="TextBox 4"/>
          <p:cNvSpPr txBox="1"/>
          <p:nvPr/>
        </p:nvSpPr>
        <p:spPr>
          <a:xfrm>
            <a:off x="8617514" y="6449689"/>
            <a:ext cx="3403496"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The Improvement Guide (p149)</a:t>
            </a:r>
          </a:p>
        </p:txBody>
      </p:sp>
    </p:spTree>
    <p:extLst>
      <p:ext uri="{BB962C8B-B14F-4D97-AF65-F5344CB8AC3E}">
        <p14:creationId xmlns:p14="http://schemas.microsoft.com/office/powerpoint/2010/main" val="191329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Over Time vs Pre-Post Data </a:t>
            </a:r>
          </a:p>
        </p:txBody>
      </p:sp>
      <p:sp>
        <p:nvSpPr>
          <p:cNvPr id="14" name="Content Placeholder 13"/>
          <p:cNvSpPr>
            <a:spLocks noGrp="1"/>
          </p:cNvSpPr>
          <p:nvPr>
            <p:ph idx="1"/>
          </p:nvPr>
        </p:nvSpPr>
        <p:spPr/>
        <p:txBody>
          <a:bodyPr>
            <a:normAutofit/>
          </a:bodyPr>
          <a:lstStyle/>
          <a:p>
            <a:pPr>
              <a:buFont typeface="Arial" panose="020B0604020202020204" pitchFamily="34" charset="0"/>
              <a:buChar char="•"/>
            </a:pPr>
            <a:r>
              <a:rPr lang="en-US" sz="2400" dirty="0"/>
              <a:t>Scenario #1: Data is taken once before and once after the change was made.</a:t>
            </a:r>
          </a:p>
          <a:p>
            <a:pPr>
              <a:buFont typeface="Arial" panose="020B0604020202020204" pitchFamily="34" charset="0"/>
              <a:buChar char="•"/>
            </a:pPr>
            <a:r>
              <a:rPr lang="en-US" sz="2400" dirty="0"/>
              <a:t>Did the change lead to improvement?	         Yes! Wait … No, Maybe?                </a:t>
            </a:r>
          </a:p>
        </p:txBody>
      </p:sp>
      <p:pic>
        <p:nvPicPr>
          <p:cNvPr id="15" name="Content Placeholder 11"/>
          <p:cNvPicPr>
            <a:picLocks noChangeAspect="1"/>
          </p:cNvPicPr>
          <p:nvPr/>
        </p:nvPicPr>
        <p:blipFill rotWithShape="1">
          <a:blip r:embed="rId2"/>
          <a:srcRect t="16535"/>
          <a:stretch/>
        </p:blipFill>
        <p:spPr>
          <a:xfrm>
            <a:off x="1116511" y="2949015"/>
            <a:ext cx="9307245" cy="3511432"/>
          </a:xfrm>
          <a:prstGeom prst="rect">
            <a:avLst/>
          </a:prstGeom>
        </p:spPr>
      </p:pic>
      <p:sp>
        <p:nvSpPr>
          <p:cNvPr id="5" name="TextBox 4"/>
          <p:cNvSpPr txBox="1"/>
          <p:nvPr/>
        </p:nvSpPr>
        <p:spPr>
          <a:xfrm>
            <a:off x="8617514" y="6460447"/>
            <a:ext cx="3403496"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The Improvement Guide (p149)</a:t>
            </a:r>
          </a:p>
        </p:txBody>
      </p:sp>
    </p:spTree>
    <p:extLst>
      <p:ext uri="{BB962C8B-B14F-4D97-AF65-F5344CB8AC3E}">
        <p14:creationId xmlns:p14="http://schemas.microsoft.com/office/powerpoint/2010/main" val="252017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Over Time vs Pre-Post Data</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Scenario #2: Data is taken incrementally over time throughout the project</a:t>
            </a:r>
          </a:p>
          <a:p>
            <a:pPr>
              <a:buFont typeface="Arial" panose="020B0604020202020204" pitchFamily="34" charset="0"/>
              <a:buChar char="•"/>
            </a:pPr>
            <a:r>
              <a:rPr lang="en-US" sz="2400" dirty="0"/>
              <a:t>Did the change lead to improvement?</a:t>
            </a:r>
            <a:endParaRPr lang="en-US" sz="2400" b="1" dirty="0"/>
          </a:p>
          <a:p>
            <a:pPr marL="0" indent="0">
              <a:buNone/>
            </a:pPr>
            <a:endParaRPr lang="en-US" sz="2400" dirty="0"/>
          </a:p>
        </p:txBody>
      </p:sp>
      <p:grpSp>
        <p:nvGrpSpPr>
          <p:cNvPr id="5" name="Group 4"/>
          <p:cNvGrpSpPr/>
          <p:nvPr/>
        </p:nvGrpSpPr>
        <p:grpSpPr>
          <a:xfrm>
            <a:off x="943970" y="3095576"/>
            <a:ext cx="10304060" cy="3111691"/>
            <a:chOff x="887105" y="2060811"/>
            <a:chExt cx="10304060" cy="3111691"/>
          </a:xfrm>
        </p:grpSpPr>
        <p:pic>
          <p:nvPicPr>
            <p:cNvPr id="6" name="Picture 5"/>
            <p:cNvPicPr>
              <a:picLocks noChangeAspect="1"/>
            </p:cNvPicPr>
            <p:nvPr/>
          </p:nvPicPr>
          <p:blipFill rotWithShape="1">
            <a:blip r:embed="rId2"/>
            <a:srcRect l="21070" t="56070" r="22588" b="13682"/>
            <a:stretch/>
          </p:blipFill>
          <p:spPr>
            <a:xfrm>
              <a:off x="887105" y="2060811"/>
              <a:ext cx="10304060" cy="3111691"/>
            </a:xfrm>
            <a:prstGeom prst="rect">
              <a:avLst/>
            </a:prstGeom>
          </p:spPr>
        </p:pic>
        <p:sp>
          <p:nvSpPr>
            <p:cNvPr id="7" name="Rectangle 6"/>
            <p:cNvSpPr/>
            <p:nvPr/>
          </p:nvSpPr>
          <p:spPr>
            <a:xfrm>
              <a:off x="9239534" y="2879678"/>
              <a:ext cx="1269242" cy="504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5694947" y="2823411"/>
            <a:ext cx="1171074" cy="4010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8617514" y="6449689"/>
            <a:ext cx="3403496"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The Improvement Guide (p149)</a:t>
            </a:r>
          </a:p>
        </p:txBody>
      </p:sp>
    </p:spTree>
    <p:extLst>
      <p:ext uri="{BB962C8B-B14F-4D97-AF65-F5344CB8AC3E}">
        <p14:creationId xmlns:p14="http://schemas.microsoft.com/office/powerpoint/2010/main" val="301161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Over Time vs Pre-Post Data</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Scenario #2: Data is taken incrementally over time throughout the project</a:t>
            </a:r>
          </a:p>
          <a:p>
            <a:pPr>
              <a:buFont typeface="Arial" panose="020B0604020202020204" pitchFamily="34" charset="0"/>
              <a:buChar char="•"/>
            </a:pPr>
            <a:r>
              <a:rPr lang="en-US" sz="2400" dirty="0"/>
              <a:t>Did the change lead to improvement?			</a:t>
            </a:r>
            <a:r>
              <a:rPr lang="en-US" sz="2400" b="1" dirty="0"/>
              <a:t>Yes!</a:t>
            </a:r>
          </a:p>
          <a:p>
            <a:pPr marL="0" indent="0">
              <a:buNone/>
            </a:pPr>
            <a:endParaRPr lang="en-US" sz="2400" dirty="0"/>
          </a:p>
        </p:txBody>
      </p:sp>
      <p:grpSp>
        <p:nvGrpSpPr>
          <p:cNvPr id="5" name="Group 4"/>
          <p:cNvGrpSpPr/>
          <p:nvPr/>
        </p:nvGrpSpPr>
        <p:grpSpPr>
          <a:xfrm>
            <a:off x="1104540" y="2977673"/>
            <a:ext cx="10304060" cy="3111691"/>
            <a:chOff x="887105" y="2060811"/>
            <a:chExt cx="10304060" cy="3111691"/>
          </a:xfrm>
        </p:grpSpPr>
        <p:pic>
          <p:nvPicPr>
            <p:cNvPr id="6" name="Picture 5"/>
            <p:cNvPicPr>
              <a:picLocks noChangeAspect="1"/>
            </p:cNvPicPr>
            <p:nvPr/>
          </p:nvPicPr>
          <p:blipFill rotWithShape="1">
            <a:blip r:embed="rId3"/>
            <a:srcRect l="21070" t="56070" r="22588" b="13682"/>
            <a:stretch/>
          </p:blipFill>
          <p:spPr>
            <a:xfrm>
              <a:off x="887105" y="2060811"/>
              <a:ext cx="10304060" cy="3111691"/>
            </a:xfrm>
            <a:prstGeom prst="rect">
              <a:avLst/>
            </a:prstGeom>
          </p:spPr>
        </p:pic>
        <p:sp>
          <p:nvSpPr>
            <p:cNvPr id="7" name="Rectangle 6"/>
            <p:cNvSpPr/>
            <p:nvPr/>
          </p:nvSpPr>
          <p:spPr>
            <a:xfrm>
              <a:off x="9239534" y="2879678"/>
              <a:ext cx="1269242" cy="504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8617514" y="6449689"/>
            <a:ext cx="3403496"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The Improvement Guide (p149)</a:t>
            </a:r>
          </a:p>
        </p:txBody>
      </p:sp>
    </p:spTree>
    <p:extLst>
      <p:ext uri="{BB962C8B-B14F-4D97-AF65-F5344CB8AC3E}">
        <p14:creationId xmlns:p14="http://schemas.microsoft.com/office/powerpoint/2010/main" val="25593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Over Time vs Pre-Post Data </a:t>
            </a:r>
          </a:p>
        </p:txBody>
      </p:sp>
      <p:sp>
        <p:nvSpPr>
          <p:cNvPr id="14" name="Content Placeholder 13"/>
          <p:cNvSpPr>
            <a:spLocks noGrp="1"/>
          </p:cNvSpPr>
          <p:nvPr>
            <p:ph idx="1"/>
          </p:nvPr>
        </p:nvSpPr>
        <p:spPr/>
        <p:txBody>
          <a:bodyPr>
            <a:normAutofit/>
          </a:bodyPr>
          <a:lstStyle/>
          <a:p>
            <a:pPr>
              <a:buFont typeface="Arial" panose="020B0604020202020204" pitchFamily="34" charset="0"/>
              <a:buChar char="•"/>
            </a:pPr>
            <a:r>
              <a:rPr lang="en-US" sz="2400" dirty="0"/>
              <a:t>What else could this data be representative of? </a:t>
            </a:r>
          </a:p>
          <a:p>
            <a:pPr>
              <a:buFont typeface="Arial" panose="020B0604020202020204" pitchFamily="34" charset="0"/>
              <a:buChar char="•"/>
            </a:pPr>
            <a:r>
              <a:rPr lang="en-US" sz="2400" dirty="0"/>
              <a:t>Why was it difficult to answer whether the change led to improvement?                </a:t>
            </a:r>
          </a:p>
        </p:txBody>
      </p:sp>
      <p:pic>
        <p:nvPicPr>
          <p:cNvPr id="15" name="Content Placeholder 11"/>
          <p:cNvPicPr>
            <a:picLocks noChangeAspect="1"/>
          </p:cNvPicPr>
          <p:nvPr/>
        </p:nvPicPr>
        <p:blipFill rotWithShape="1">
          <a:blip r:embed="rId2"/>
          <a:srcRect t="16535"/>
          <a:stretch/>
        </p:blipFill>
        <p:spPr>
          <a:xfrm>
            <a:off x="1097279" y="2764465"/>
            <a:ext cx="9307245" cy="3511432"/>
          </a:xfrm>
          <a:prstGeom prst="rect">
            <a:avLst/>
          </a:prstGeom>
        </p:spPr>
      </p:pic>
    </p:spTree>
    <p:extLst>
      <p:ext uri="{BB962C8B-B14F-4D97-AF65-F5344CB8AC3E}">
        <p14:creationId xmlns:p14="http://schemas.microsoft.com/office/powerpoint/2010/main" val="230517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0478" y="10758"/>
            <a:ext cx="8311326" cy="6280911"/>
            <a:chOff x="1651381" y="20471"/>
            <a:chExt cx="9090890" cy="6870031"/>
          </a:xfrm>
        </p:grpSpPr>
        <p:pic>
          <p:nvPicPr>
            <p:cNvPr id="5" name="Picture 4"/>
            <p:cNvPicPr>
              <a:picLocks noChangeAspect="1"/>
            </p:cNvPicPr>
            <p:nvPr/>
          </p:nvPicPr>
          <p:blipFill rotWithShape="1">
            <a:blip r:embed="rId2"/>
            <a:srcRect l="22413" t="15207" r="22886" b="9436"/>
            <a:stretch/>
          </p:blipFill>
          <p:spPr>
            <a:xfrm>
              <a:off x="1651381" y="20471"/>
              <a:ext cx="8823782" cy="6870031"/>
            </a:xfrm>
            <a:prstGeom prst="rect">
              <a:avLst/>
            </a:prstGeom>
          </p:spPr>
        </p:pic>
        <p:sp>
          <p:nvSpPr>
            <p:cNvPr id="6" name="Rectangle 5"/>
            <p:cNvSpPr/>
            <p:nvPr/>
          </p:nvSpPr>
          <p:spPr>
            <a:xfrm>
              <a:off x="9253182" y="5882185"/>
              <a:ext cx="900752" cy="286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35754" y="2743198"/>
              <a:ext cx="406517" cy="407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flipH="1">
            <a:off x="2377439" y="2475742"/>
            <a:ext cx="7830161" cy="1323439"/>
          </a:xfrm>
          <a:prstGeom prst="rect">
            <a:avLst/>
          </a:prstGeom>
          <a:solidFill>
            <a:schemeClr val="bg1"/>
          </a:solidFill>
        </p:spPr>
        <p:txBody>
          <a:bodyPr wrap="square" rtlCol="0">
            <a:spAutoFit/>
          </a:bodyPr>
          <a:lstStyle/>
          <a:p>
            <a:pPr algn="ctr"/>
            <a:endParaRPr lang="en-US" sz="2400" dirty="0">
              <a:latin typeface="+mj-lt"/>
            </a:endParaRPr>
          </a:p>
          <a:p>
            <a:r>
              <a:rPr lang="en-US" sz="3200" dirty="0">
                <a:latin typeface="Arial" panose="020B0604020202020204" pitchFamily="34" charset="0"/>
                <a:cs typeface="Arial" panose="020B0604020202020204" pitchFamily="34" charset="0"/>
              </a:rPr>
              <a:t>Did the change lead to improvement? </a:t>
            </a:r>
          </a:p>
          <a:p>
            <a:pPr algn="ctr"/>
            <a:r>
              <a:rPr lang="en-US" sz="2400" dirty="0">
                <a:latin typeface="+mj-lt"/>
              </a:rPr>
              <a:t> </a:t>
            </a:r>
          </a:p>
        </p:txBody>
      </p:sp>
      <p:sp>
        <p:nvSpPr>
          <p:cNvPr id="9" name="TextBox 8"/>
          <p:cNvSpPr txBox="1"/>
          <p:nvPr/>
        </p:nvSpPr>
        <p:spPr>
          <a:xfrm>
            <a:off x="8617514" y="6449689"/>
            <a:ext cx="3403496"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The Improvement Guide (p150)</a:t>
            </a:r>
          </a:p>
        </p:txBody>
      </p:sp>
    </p:spTree>
    <p:extLst>
      <p:ext uri="{BB962C8B-B14F-4D97-AF65-F5344CB8AC3E}">
        <p14:creationId xmlns:p14="http://schemas.microsoft.com/office/powerpoint/2010/main" val="403165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0478" y="0"/>
            <a:ext cx="8311326" cy="6280911"/>
            <a:chOff x="1651381" y="20471"/>
            <a:chExt cx="9090890" cy="6870031"/>
          </a:xfrm>
        </p:grpSpPr>
        <p:pic>
          <p:nvPicPr>
            <p:cNvPr id="5" name="Picture 4"/>
            <p:cNvPicPr>
              <a:picLocks noChangeAspect="1"/>
            </p:cNvPicPr>
            <p:nvPr/>
          </p:nvPicPr>
          <p:blipFill rotWithShape="1">
            <a:blip r:embed="rId2"/>
            <a:srcRect l="22413" t="15207" r="22886" b="9436"/>
            <a:stretch/>
          </p:blipFill>
          <p:spPr>
            <a:xfrm>
              <a:off x="1651381" y="20471"/>
              <a:ext cx="8823782" cy="6870031"/>
            </a:xfrm>
            <a:prstGeom prst="rect">
              <a:avLst/>
            </a:prstGeom>
          </p:spPr>
        </p:pic>
        <p:sp>
          <p:nvSpPr>
            <p:cNvPr id="6" name="Rectangle 5"/>
            <p:cNvSpPr/>
            <p:nvPr/>
          </p:nvSpPr>
          <p:spPr>
            <a:xfrm>
              <a:off x="9253182" y="5882185"/>
              <a:ext cx="900752" cy="286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35754" y="2743198"/>
              <a:ext cx="406517" cy="407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943061" y="0"/>
            <a:ext cx="2423933" cy="430887"/>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Random Variation</a:t>
            </a:r>
          </a:p>
        </p:txBody>
      </p:sp>
      <p:sp>
        <p:nvSpPr>
          <p:cNvPr id="9" name="TextBox 8"/>
          <p:cNvSpPr txBox="1"/>
          <p:nvPr/>
        </p:nvSpPr>
        <p:spPr>
          <a:xfrm>
            <a:off x="6943061" y="2618218"/>
            <a:ext cx="2487412" cy="430887"/>
          </a:xfrm>
          <a:prstGeom prst="rect">
            <a:avLst/>
          </a:prstGeom>
          <a:noFill/>
        </p:spPr>
        <p:txBody>
          <a:bodyPr wrap="none" rtlCol="0">
            <a:spAutoFit/>
          </a:bodyPr>
          <a:lstStyle/>
          <a:p>
            <a:r>
              <a:rPr lang="en-US" sz="2200" b="1" dirty="0">
                <a:solidFill>
                  <a:srgbClr val="FF0000"/>
                </a:solidFill>
                <a:latin typeface="+mj-lt"/>
              </a:rPr>
              <a:t>Change did not hold</a:t>
            </a:r>
          </a:p>
        </p:txBody>
      </p:sp>
      <p:sp>
        <p:nvSpPr>
          <p:cNvPr id="15" name="TextBox 14"/>
          <p:cNvSpPr txBox="1"/>
          <p:nvPr/>
        </p:nvSpPr>
        <p:spPr>
          <a:xfrm flipH="1">
            <a:off x="2377439" y="2475742"/>
            <a:ext cx="7830161" cy="1323439"/>
          </a:xfrm>
          <a:prstGeom prst="rect">
            <a:avLst/>
          </a:prstGeom>
          <a:solidFill>
            <a:schemeClr val="bg1"/>
          </a:solidFill>
        </p:spPr>
        <p:txBody>
          <a:bodyPr wrap="square" rtlCol="0">
            <a:spAutoFit/>
          </a:bodyPr>
          <a:lstStyle/>
          <a:p>
            <a:pPr algn="ctr"/>
            <a:endParaRPr lang="en-US" sz="2400" dirty="0">
              <a:latin typeface="+mj-lt"/>
            </a:endParaRPr>
          </a:p>
          <a:p>
            <a:r>
              <a:rPr lang="en-US" sz="3200" dirty="0">
                <a:latin typeface="Arial" panose="020B0604020202020204" pitchFamily="34" charset="0"/>
                <a:cs typeface="Arial" panose="020B0604020202020204" pitchFamily="34" charset="0"/>
              </a:rPr>
              <a:t>Did the change lead to improvement? NO! </a:t>
            </a:r>
          </a:p>
          <a:p>
            <a:pPr algn="ctr"/>
            <a:r>
              <a:rPr lang="en-US" sz="2400" dirty="0">
                <a:latin typeface="+mj-lt"/>
              </a:rPr>
              <a:t> </a:t>
            </a:r>
          </a:p>
        </p:txBody>
      </p:sp>
      <p:sp>
        <p:nvSpPr>
          <p:cNvPr id="12" name="TextBox 11"/>
          <p:cNvSpPr txBox="1"/>
          <p:nvPr/>
        </p:nvSpPr>
        <p:spPr>
          <a:xfrm>
            <a:off x="8916186" y="6449689"/>
            <a:ext cx="3104824" cy="369332"/>
          </a:xfrm>
          <a:prstGeom prst="rect">
            <a:avLst/>
          </a:prstGeom>
          <a:noFill/>
        </p:spPr>
        <p:txBody>
          <a:bodyPr wrap="none" rtlCol="0">
            <a:spAutoFit/>
          </a:bodyPr>
          <a:lstStyle/>
          <a:p>
            <a:pPr algn="r"/>
            <a:r>
              <a:rPr lang="en-US" dirty="0">
                <a:latin typeface="+mj-lt"/>
              </a:rPr>
              <a:t>The Improvement Guide (p150)</a:t>
            </a:r>
          </a:p>
        </p:txBody>
      </p:sp>
    </p:spTree>
    <p:extLst>
      <p:ext uri="{BB962C8B-B14F-4D97-AF65-F5344CB8AC3E}">
        <p14:creationId xmlns:p14="http://schemas.microsoft.com/office/powerpoint/2010/main" val="38550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0478" y="0"/>
            <a:ext cx="8311326" cy="6280911"/>
            <a:chOff x="1651381" y="20471"/>
            <a:chExt cx="9090890" cy="6870031"/>
          </a:xfrm>
        </p:grpSpPr>
        <p:pic>
          <p:nvPicPr>
            <p:cNvPr id="5" name="Picture 4"/>
            <p:cNvPicPr>
              <a:picLocks noChangeAspect="1"/>
            </p:cNvPicPr>
            <p:nvPr/>
          </p:nvPicPr>
          <p:blipFill rotWithShape="1">
            <a:blip r:embed="rId2"/>
            <a:srcRect l="22413" t="15207" r="22886" b="9436"/>
            <a:stretch/>
          </p:blipFill>
          <p:spPr>
            <a:xfrm>
              <a:off x="1651381" y="20471"/>
              <a:ext cx="8823782" cy="6870031"/>
            </a:xfrm>
            <a:prstGeom prst="rect">
              <a:avLst/>
            </a:prstGeom>
          </p:spPr>
        </p:pic>
        <p:sp>
          <p:nvSpPr>
            <p:cNvPr id="6" name="Rectangle 5"/>
            <p:cNvSpPr/>
            <p:nvPr/>
          </p:nvSpPr>
          <p:spPr>
            <a:xfrm>
              <a:off x="9253182" y="5882185"/>
              <a:ext cx="900752" cy="286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35754" y="2743198"/>
              <a:ext cx="406517" cy="407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943061" y="0"/>
            <a:ext cx="2423933" cy="430887"/>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Random Variation</a:t>
            </a:r>
          </a:p>
        </p:txBody>
      </p:sp>
      <p:sp>
        <p:nvSpPr>
          <p:cNvPr id="8" name="TextBox 7"/>
          <p:cNvSpPr txBox="1"/>
          <p:nvPr/>
        </p:nvSpPr>
        <p:spPr>
          <a:xfrm>
            <a:off x="6943061" y="1277348"/>
            <a:ext cx="4283545" cy="769441"/>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Headed down before the change</a:t>
            </a:r>
          </a:p>
          <a:p>
            <a:r>
              <a:rPr lang="en-US" sz="2200" dirty="0">
                <a:solidFill>
                  <a:srgbClr val="FF0000"/>
                </a:solidFill>
                <a:latin typeface="+mj-lt"/>
              </a:rPr>
              <a:t>		</a:t>
            </a:r>
          </a:p>
        </p:txBody>
      </p:sp>
      <p:sp>
        <p:nvSpPr>
          <p:cNvPr id="9" name="TextBox 8"/>
          <p:cNvSpPr txBox="1"/>
          <p:nvPr/>
        </p:nvSpPr>
        <p:spPr>
          <a:xfrm>
            <a:off x="6943061" y="2618218"/>
            <a:ext cx="2487412" cy="430887"/>
          </a:xfrm>
          <a:prstGeom prst="rect">
            <a:avLst/>
          </a:prstGeom>
          <a:noFill/>
        </p:spPr>
        <p:txBody>
          <a:bodyPr wrap="none" rtlCol="0">
            <a:spAutoFit/>
          </a:bodyPr>
          <a:lstStyle/>
          <a:p>
            <a:r>
              <a:rPr lang="en-US" sz="2200" b="1" dirty="0">
                <a:solidFill>
                  <a:srgbClr val="FF0000"/>
                </a:solidFill>
                <a:latin typeface="+mj-lt"/>
              </a:rPr>
              <a:t>Change did not hold</a:t>
            </a:r>
          </a:p>
        </p:txBody>
      </p:sp>
      <p:sp>
        <p:nvSpPr>
          <p:cNvPr id="15" name="TextBox 14"/>
          <p:cNvSpPr txBox="1"/>
          <p:nvPr/>
        </p:nvSpPr>
        <p:spPr>
          <a:xfrm flipH="1">
            <a:off x="2377439" y="2475742"/>
            <a:ext cx="7830161" cy="1323439"/>
          </a:xfrm>
          <a:prstGeom prst="rect">
            <a:avLst/>
          </a:prstGeom>
          <a:solidFill>
            <a:schemeClr val="bg1"/>
          </a:solidFill>
        </p:spPr>
        <p:txBody>
          <a:bodyPr wrap="square" rtlCol="0">
            <a:spAutoFit/>
          </a:bodyPr>
          <a:lstStyle/>
          <a:p>
            <a:pPr algn="ctr"/>
            <a:endParaRPr lang="en-US" sz="2400" dirty="0">
              <a:latin typeface="+mj-lt"/>
            </a:endParaRPr>
          </a:p>
          <a:p>
            <a:r>
              <a:rPr lang="en-US" sz="3200" dirty="0">
                <a:latin typeface="Arial" panose="020B0604020202020204" pitchFamily="34" charset="0"/>
                <a:cs typeface="Arial" panose="020B0604020202020204" pitchFamily="34" charset="0"/>
              </a:rPr>
              <a:t>Did the change lead to improvement? NO! </a:t>
            </a:r>
          </a:p>
          <a:p>
            <a:pPr algn="ctr"/>
            <a:r>
              <a:rPr lang="en-US" sz="2400" dirty="0">
                <a:latin typeface="+mj-lt"/>
              </a:rPr>
              <a:t> </a:t>
            </a:r>
          </a:p>
        </p:txBody>
      </p:sp>
      <p:sp>
        <p:nvSpPr>
          <p:cNvPr id="12" name="TextBox 11"/>
          <p:cNvSpPr txBox="1"/>
          <p:nvPr/>
        </p:nvSpPr>
        <p:spPr>
          <a:xfrm>
            <a:off x="8916186" y="6449689"/>
            <a:ext cx="3104824" cy="369332"/>
          </a:xfrm>
          <a:prstGeom prst="rect">
            <a:avLst/>
          </a:prstGeom>
          <a:noFill/>
        </p:spPr>
        <p:txBody>
          <a:bodyPr wrap="none" rtlCol="0">
            <a:spAutoFit/>
          </a:bodyPr>
          <a:lstStyle/>
          <a:p>
            <a:pPr algn="r"/>
            <a:r>
              <a:rPr lang="en-US" dirty="0">
                <a:latin typeface="+mj-lt"/>
              </a:rPr>
              <a:t>The Improvement Guide (p150)</a:t>
            </a:r>
          </a:p>
        </p:txBody>
      </p:sp>
    </p:spTree>
    <p:extLst>
      <p:ext uri="{BB962C8B-B14F-4D97-AF65-F5344CB8AC3E}">
        <p14:creationId xmlns:p14="http://schemas.microsoft.com/office/powerpoint/2010/main" val="511456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0478" y="0"/>
            <a:ext cx="8311326" cy="6280911"/>
            <a:chOff x="1651381" y="20471"/>
            <a:chExt cx="9090890" cy="6870031"/>
          </a:xfrm>
        </p:grpSpPr>
        <p:pic>
          <p:nvPicPr>
            <p:cNvPr id="5" name="Picture 4"/>
            <p:cNvPicPr>
              <a:picLocks noChangeAspect="1"/>
            </p:cNvPicPr>
            <p:nvPr/>
          </p:nvPicPr>
          <p:blipFill rotWithShape="1">
            <a:blip r:embed="rId2"/>
            <a:srcRect l="22413" t="15207" r="22886" b="9436"/>
            <a:stretch/>
          </p:blipFill>
          <p:spPr>
            <a:xfrm>
              <a:off x="1651381" y="20471"/>
              <a:ext cx="8823782" cy="6870031"/>
            </a:xfrm>
            <a:prstGeom prst="rect">
              <a:avLst/>
            </a:prstGeom>
          </p:spPr>
        </p:pic>
        <p:sp>
          <p:nvSpPr>
            <p:cNvPr id="6" name="Rectangle 5"/>
            <p:cNvSpPr/>
            <p:nvPr/>
          </p:nvSpPr>
          <p:spPr>
            <a:xfrm>
              <a:off x="9253182" y="5882185"/>
              <a:ext cx="900752" cy="286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35754" y="2743198"/>
              <a:ext cx="406517" cy="407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943061" y="0"/>
            <a:ext cx="2423933" cy="430887"/>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Random Variation</a:t>
            </a:r>
          </a:p>
        </p:txBody>
      </p:sp>
      <p:sp>
        <p:nvSpPr>
          <p:cNvPr id="8" name="TextBox 7"/>
          <p:cNvSpPr txBox="1"/>
          <p:nvPr/>
        </p:nvSpPr>
        <p:spPr>
          <a:xfrm>
            <a:off x="6943061" y="1277348"/>
            <a:ext cx="4283545" cy="769441"/>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Headed down before the change</a:t>
            </a:r>
          </a:p>
          <a:p>
            <a:r>
              <a:rPr lang="en-US" sz="2200" dirty="0">
                <a:solidFill>
                  <a:srgbClr val="FF0000"/>
                </a:solidFill>
                <a:latin typeface="+mj-lt"/>
              </a:rPr>
              <a:t>		</a:t>
            </a:r>
          </a:p>
        </p:txBody>
      </p:sp>
      <p:sp>
        <p:nvSpPr>
          <p:cNvPr id="9" name="TextBox 8"/>
          <p:cNvSpPr txBox="1"/>
          <p:nvPr/>
        </p:nvSpPr>
        <p:spPr>
          <a:xfrm>
            <a:off x="6943061" y="2618218"/>
            <a:ext cx="2487412" cy="430887"/>
          </a:xfrm>
          <a:prstGeom prst="rect">
            <a:avLst/>
          </a:prstGeom>
          <a:noFill/>
        </p:spPr>
        <p:txBody>
          <a:bodyPr wrap="none" rtlCol="0">
            <a:spAutoFit/>
          </a:bodyPr>
          <a:lstStyle/>
          <a:p>
            <a:r>
              <a:rPr lang="en-US" sz="2200" b="1" dirty="0">
                <a:solidFill>
                  <a:srgbClr val="FF0000"/>
                </a:solidFill>
                <a:latin typeface="+mj-lt"/>
              </a:rPr>
              <a:t>Change did not hold</a:t>
            </a:r>
          </a:p>
        </p:txBody>
      </p:sp>
      <p:sp>
        <p:nvSpPr>
          <p:cNvPr id="10" name="TextBox 9"/>
          <p:cNvSpPr txBox="1"/>
          <p:nvPr/>
        </p:nvSpPr>
        <p:spPr>
          <a:xfrm>
            <a:off x="6947517" y="3764232"/>
            <a:ext cx="5368777" cy="769441"/>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Improvement occurred before the change</a:t>
            </a:r>
          </a:p>
          <a:p>
            <a:r>
              <a:rPr lang="en-US" sz="2200" dirty="0">
                <a:solidFill>
                  <a:srgbClr val="FF0000"/>
                </a:solidFill>
                <a:latin typeface="Arial" panose="020B0604020202020204" pitchFamily="34" charset="0"/>
                <a:cs typeface="Arial" panose="020B0604020202020204" pitchFamily="34" charset="0"/>
              </a:rPr>
              <a:t>		(Week 5)</a:t>
            </a:r>
          </a:p>
        </p:txBody>
      </p:sp>
      <p:sp>
        <p:nvSpPr>
          <p:cNvPr id="15" name="TextBox 14"/>
          <p:cNvSpPr txBox="1"/>
          <p:nvPr/>
        </p:nvSpPr>
        <p:spPr>
          <a:xfrm flipH="1">
            <a:off x="2377439" y="2475742"/>
            <a:ext cx="7830161" cy="1323439"/>
          </a:xfrm>
          <a:prstGeom prst="rect">
            <a:avLst/>
          </a:prstGeom>
          <a:solidFill>
            <a:schemeClr val="bg1"/>
          </a:solidFill>
        </p:spPr>
        <p:txBody>
          <a:bodyPr wrap="square" rtlCol="0">
            <a:spAutoFit/>
          </a:bodyPr>
          <a:lstStyle/>
          <a:p>
            <a:pPr algn="ctr"/>
            <a:endParaRPr lang="en-US" sz="2400" dirty="0">
              <a:latin typeface="+mj-lt"/>
            </a:endParaRPr>
          </a:p>
          <a:p>
            <a:r>
              <a:rPr lang="en-US" sz="3200" dirty="0">
                <a:latin typeface="Arial" panose="020B0604020202020204" pitchFamily="34" charset="0"/>
                <a:cs typeface="Arial" panose="020B0604020202020204" pitchFamily="34" charset="0"/>
              </a:rPr>
              <a:t>Did the change lead to improvement? NO! </a:t>
            </a:r>
          </a:p>
          <a:p>
            <a:pPr algn="ctr"/>
            <a:r>
              <a:rPr lang="en-US" sz="2400" dirty="0">
                <a:latin typeface="+mj-lt"/>
              </a:rPr>
              <a:t> </a:t>
            </a:r>
          </a:p>
        </p:txBody>
      </p:sp>
      <p:sp>
        <p:nvSpPr>
          <p:cNvPr id="12" name="TextBox 11"/>
          <p:cNvSpPr txBox="1"/>
          <p:nvPr/>
        </p:nvSpPr>
        <p:spPr>
          <a:xfrm>
            <a:off x="8916186" y="6449689"/>
            <a:ext cx="3104824" cy="369332"/>
          </a:xfrm>
          <a:prstGeom prst="rect">
            <a:avLst/>
          </a:prstGeom>
          <a:noFill/>
        </p:spPr>
        <p:txBody>
          <a:bodyPr wrap="none" rtlCol="0">
            <a:spAutoFit/>
          </a:bodyPr>
          <a:lstStyle/>
          <a:p>
            <a:pPr algn="r"/>
            <a:r>
              <a:rPr lang="en-US" dirty="0">
                <a:latin typeface="+mj-lt"/>
              </a:rPr>
              <a:t>The Improvement Guide (p150)</a:t>
            </a:r>
          </a:p>
        </p:txBody>
      </p:sp>
    </p:spTree>
    <p:extLst>
      <p:ext uri="{BB962C8B-B14F-4D97-AF65-F5344CB8AC3E}">
        <p14:creationId xmlns:p14="http://schemas.microsoft.com/office/powerpoint/2010/main" val="328084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92853" y="1827213"/>
            <a:ext cx="10992896" cy="2387600"/>
          </a:xfrm>
        </p:spPr>
        <p:txBody>
          <a:bodyPr>
            <a:normAutofit/>
          </a:bodyPr>
          <a:lstStyle/>
          <a:p>
            <a:r>
              <a:rPr lang="en-US" sz="7200" dirty="0"/>
              <a:t>Run Charts and Understanding Variation</a:t>
            </a:r>
          </a:p>
        </p:txBody>
      </p:sp>
      <p:sp>
        <p:nvSpPr>
          <p:cNvPr id="9" name="Subtitle 8"/>
          <p:cNvSpPr>
            <a:spLocks noGrp="1"/>
          </p:cNvSpPr>
          <p:nvPr>
            <p:ph type="subTitle" idx="1"/>
          </p:nvPr>
        </p:nvSpPr>
        <p:spPr>
          <a:xfrm>
            <a:off x="1517301" y="4725988"/>
            <a:ext cx="9144000" cy="1655762"/>
          </a:xfrm>
        </p:spPr>
        <p:txBody>
          <a:bodyPr>
            <a:normAutofit/>
          </a:bodyPr>
          <a:lstStyle/>
          <a:p>
            <a:r>
              <a:rPr lang="en-US" sz="2400" dirty="0"/>
              <a:t>Leading Change Collaborative</a:t>
            </a:r>
          </a:p>
          <a:p>
            <a:r>
              <a:rPr lang="en-US" sz="2400" dirty="0"/>
              <a:t>Learning Block 3 – 12/13/2021</a:t>
            </a:r>
          </a:p>
        </p:txBody>
      </p:sp>
    </p:spTree>
    <p:extLst>
      <p:ext uri="{BB962C8B-B14F-4D97-AF65-F5344CB8AC3E}">
        <p14:creationId xmlns:p14="http://schemas.microsoft.com/office/powerpoint/2010/main" val="150593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0478" y="0"/>
            <a:ext cx="8311326" cy="6280911"/>
            <a:chOff x="1651381" y="20471"/>
            <a:chExt cx="9090890" cy="6870031"/>
          </a:xfrm>
        </p:grpSpPr>
        <p:pic>
          <p:nvPicPr>
            <p:cNvPr id="5" name="Picture 4"/>
            <p:cNvPicPr>
              <a:picLocks noChangeAspect="1"/>
            </p:cNvPicPr>
            <p:nvPr/>
          </p:nvPicPr>
          <p:blipFill rotWithShape="1">
            <a:blip r:embed="rId2"/>
            <a:srcRect l="22413" t="15207" r="22886" b="9436"/>
            <a:stretch/>
          </p:blipFill>
          <p:spPr>
            <a:xfrm>
              <a:off x="1651381" y="20471"/>
              <a:ext cx="8823782" cy="6870031"/>
            </a:xfrm>
            <a:prstGeom prst="rect">
              <a:avLst/>
            </a:prstGeom>
          </p:spPr>
        </p:pic>
        <p:sp>
          <p:nvSpPr>
            <p:cNvPr id="6" name="Rectangle 5"/>
            <p:cNvSpPr/>
            <p:nvPr/>
          </p:nvSpPr>
          <p:spPr>
            <a:xfrm>
              <a:off x="9253182" y="5882185"/>
              <a:ext cx="900752" cy="286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35754" y="2743198"/>
              <a:ext cx="406517" cy="407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943061" y="0"/>
            <a:ext cx="2423933" cy="430887"/>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Random Variation</a:t>
            </a:r>
          </a:p>
        </p:txBody>
      </p:sp>
      <p:sp>
        <p:nvSpPr>
          <p:cNvPr id="8" name="TextBox 7"/>
          <p:cNvSpPr txBox="1"/>
          <p:nvPr/>
        </p:nvSpPr>
        <p:spPr>
          <a:xfrm>
            <a:off x="6943061" y="1277348"/>
            <a:ext cx="4283545" cy="769441"/>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Headed down before the change</a:t>
            </a:r>
          </a:p>
          <a:p>
            <a:r>
              <a:rPr lang="en-US" sz="2200" dirty="0">
                <a:solidFill>
                  <a:srgbClr val="FF0000"/>
                </a:solidFill>
                <a:latin typeface="+mj-lt"/>
              </a:rPr>
              <a:t>		</a:t>
            </a:r>
          </a:p>
        </p:txBody>
      </p:sp>
      <p:sp>
        <p:nvSpPr>
          <p:cNvPr id="9" name="TextBox 8"/>
          <p:cNvSpPr txBox="1"/>
          <p:nvPr/>
        </p:nvSpPr>
        <p:spPr>
          <a:xfrm>
            <a:off x="6943061" y="2618218"/>
            <a:ext cx="2487412" cy="430887"/>
          </a:xfrm>
          <a:prstGeom prst="rect">
            <a:avLst/>
          </a:prstGeom>
          <a:noFill/>
        </p:spPr>
        <p:txBody>
          <a:bodyPr wrap="none" rtlCol="0">
            <a:spAutoFit/>
          </a:bodyPr>
          <a:lstStyle/>
          <a:p>
            <a:r>
              <a:rPr lang="en-US" sz="2200" b="1" dirty="0">
                <a:solidFill>
                  <a:srgbClr val="FF0000"/>
                </a:solidFill>
                <a:latin typeface="+mj-lt"/>
              </a:rPr>
              <a:t>Change did not hold</a:t>
            </a:r>
          </a:p>
        </p:txBody>
      </p:sp>
      <p:sp>
        <p:nvSpPr>
          <p:cNvPr id="10" name="TextBox 9"/>
          <p:cNvSpPr txBox="1"/>
          <p:nvPr/>
        </p:nvSpPr>
        <p:spPr>
          <a:xfrm>
            <a:off x="6947517" y="3764232"/>
            <a:ext cx="5368777" cy="769441"/>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Improvement occurred before the change</a:t>
            </a:r>
          </a:p>
          <a:p>
            <a:r>
              <a:rPr lang="en-US" sz="2200" dirty="0">
                <a:solidFill>
                  <a:srgbClr val="FF0000"/>
                </a:solidFill>
                <a:latin typeface="Arial" panose="020B0604020202020204" pitchFamily="34" charset="0"/>
                <a:cs typeface="Arial" panose="020B0604020202020204" pitchFamily="34" charset="0"/>
              </a:rPr>
              <a:t>		(Week 5)</a:t>
            </a:r>
          </a:p>
        </p:txBody>
      </p:sp>
      <p:sp>
        <p:nvSpPr>
          <p:cNvPr id="11" name="TextBox 10"/>
          <p:cNvSpPr txBox="1"/>
          <p:nvPr/>
        </p:nvSpPr>
        <p:spPr>
          <a:xfrm>
            <a:off x="6943061" y="5064889"/>
            <a:ext cx="5076774" cy="430887"/>
          </a:xfrm>
          <a:prstGeom prst="rect">
            <a:avLst/>
          </a:prstGeom>
          <a:noFill/>
        </p:spPr>
        <p:txBody>
          <a:bodyPr wrap="none" rtlCol="0">
            <a:spAutoFit/>
          </a:bodyPr>
          <a:lstStyle/>
          <a:p>
            <a:r>
              <a:rPr lang="en-US" sz="2200" dirty="0">
                <a:solidFill>
                  <a:srgbClr val="FF0000"/>
                </a:solidFill>
                <a:latin typeface="Arial" panose="020B0604020202020204" pitchFamily="34" charset="0"/>
                <a:cs typeface="Arial" panose="020B0604020202020204" pitchFamily="34" charset="0"/>
              </a:rPr>
              <a:t>Week 4 was not typical of the process. </a:t>
            </a:r>
          </a:p>
        </p:txBody>
      </p:sp>
      <p:sp>
        <p:nvSpPr>
          <p:cNvPr id="15" name="TextBox 14"/>
          <p:cNvSpPr txBox="1"/>
          <p:nvPr/>
        </p:nvSpPr>
        <p:spPr>
          <a:xfrm flipH="1">
            <a:off x="2377439" y="2475742"/>
            <a:ext cx="7830161" cy="1323439"/>
          </a:xfrm>
          <a:prstGeom prst="rect">
            <a:avLst/>
          </a:prstGeom>
          <a:solidFill>
            <a:schemeClr val="bg1"/>
          </a:solidFill>
        </p:spPr>
        <p:txBody>
          <a:bodyPr wrap="square" rtlCol="0">
            <a:spAutoFit/>
          </a:bodyPr>
          <a:lstStyle/>
          <a:p>
            <a:pPr algn="ctr"/>
            <a:endParaRPr lang="en-US" sz="24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Did the change lead to improvement? NO! </a:t>
            </a:r>
          </a:p>
          <a:p>
            <a:pPr algn="ctr"/>
            <a:r>
              <a:rPr lang="en-US" sz="2400" dirty="0">
                <a:latin typeface="Arial" panose="020B0604020202020204" pitchFamily="34" charset="0"/>
                <a:cs typeface="Arial" panose="020B0604020202020204" pitchFamily="34" charset="0"/>
              </a:rPr>
              <a:t> </a:t>
            </a:r>
          </a:p>
        </p:txBody>
      </p:sp>
      <p:sp>
        <p:nvSpPr>
          <p:cNvPr id="12" name="TextBox 11"/>
          <p:cNvSpPr txBox="1"/>
          <p:nvPr/>
        </p:nvSpPr>
        <p:spPr>
          <a:xfrm>
            <a:off x="8916186" y="6449689"/>
            <a:ext cx="3104824" cy="369332"/>
          </a:xfrm>
          <a:prstGeom prst="rect">
            <a:avLst/>
          </a:prstGeom>
          <a:noFill/>
        </p:spPr>
        <p:txBody>
          <a:bodyPr wrap="none" rtlCol="0">
            <a:spAutoFit/>
          </a:bodyPr>
          <a:lstStyle/>
          <a:p>
            <a:pPr algn="r"/>
            <a:r>
              <a:rPr lang="en-US" dirty="0">
                <a:latin typeface="+mj-lt"/>
              </a:rPr>
              <a:t>The Improvement Guide (p150)</a:t>
            </a:r>
          </a:p>
        </p:txBody>
      </p:sp>
    </p:spTree>
    <p:extLst>
      <p:ext uri="{BB962C8B-B14F-4D97-AF65-F5344CB8AC3E}">
        <p14:creationId xmlns:p14="http://schemas.microsoft.com/office/powerpoint/2010/main" val="322009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view data over time?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000" dirty="0"/>
              <a:t>There will be variation due to causes unrelated to the change being tested</a:t>
            </a:r>
          </a:p>
          <a:p>
            <a:pPr>
              <a:buFont typeface="Arial" panose="020B0604020202020204" pitchFamily="34" charset="0"/>
              <a:buChar char="•"/>
            </a:pPr>
            <a:r>
              <a:rPr lang="en-US" sz="3000" dirty="0"/>
              <a:t>The effect of the change must be distinguished from these variations</a:t>
            </a:r>
          </a:p>
          <a:p>
            <a:pPr>
              <a:buFont typeface="Arial" panose="020B0604020202020204" pitchFamily="34" charset="0"/>
              <a:buChar char="•"/>
            </a:pPr>
            <a:r>
              <a:rPr lang="en-US" sz="3000" dirty="0"/>
              <a:t>Viewing the pattern of the data over time can assist in this distinction</a:t>
            </a:r>
          </a:p>
          <a:p>
            <a:pPr>
              <a:buFont typeface="Arial" panose="020B0604020202020204" pitchFamily="34" charset="0"/>
              <a:buChar char="•"/>
            </a:pPr>
            <a:endParaRPr lang="en-US" sz="3000" dirty="0">
              <a:latin typeface="+mj-lt"/>
            </a:endParaRPr>
          </a:p>
        </p:txBody>
      </p:sp>
    </p:spTree>
    <p:extLst>
      <p:ext uri="{BB962C8B-B14F-4D97-AF65-F5344CB8AC3E}">
        <p14:creationId xmlns:p14="http://schemas.microsoft.com/office/powerpoint/2010/main" val="2477295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143D-FB9B-4974-A091-06D70676DE7A}"/>
              </a:ext>
            </a:extLst>
          </p:cNvPr>
          <p:cNvSpPr>
            <a:spLocks noGrp="1"/>
          </p:cNvSpPr>
          <p:nvPr>
            <p:ph type="ctrTitle"/>
          </p:nvPr>
        </p:nvSpPr>
        <p:spPr>
          <a:xfrm>
            <a:off x="875597" y="2364566"/>
            <a:ext cx="10992896" cy="2387600"/>
          </a:xfrm>
        </p:spPr>
        <p:txBody>
          <a:bodyPr/>
          <a:lstStyle/>
          <a:p>
            <a:pPr algn="l"/>
            <a:r>
              <a:rPr lang="en-US" dirty="0"/>
              <a:t>Understanding Variation</a:t>
            </a:r>
          </a:p>
        </p:txBody>
      </p:sp>
    </p:spTree>
    <p:extLst>
      <p:ext uri="{BB962C8B-B14F-4D97-AF65-F5344CB8AC3E}">
        <p14:creationId xmlns:p14="http://schemas.microsoft.com/office/powerpoint/2010/main" val="26131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204E-2E48-43C0-843B-A1464718A505}"/>
              </a:ext>
            </a:extLst>
          </p:cNvPr>
          <p:cNvSpPr>
            <a:spLocks noGrp="1"/>
          </p:cNvSpPr>
          <p:nvPr>
            <p:ph type="title"/>
          </p:nvPr>
        </p:nvSpPr>
        <p:spPr/>
        <p:txBody>
          <a:bodyPr/>
          <a:lstStyle/>
          <a:p>
            <a:r>
              <a:rPr lang="en-US" dirty="0"/>
              <a:t>Run charts help us understand the type of variation present in our data</a:t>
            </a:r>
          </a:p>
        </p:txBody>
      </p:sp>
      <p:pic>
        <p:nvPicPr>
          <p:cNvPr id="4" name="Picture 2" descr="http://app.ihi.org/LMS/Content/7e5e0276-a0f9-42a3-bd4c-db9fd7c4e27d/Upload/CommonSpecialCauses.jpg">
            <a:extLst>
              <a:ext uri="{FF2B5EF4-FFF2-40B4-BE49-F238E27FC236}">
                <a16:creationId xmlns:a16="http://schemas.microsoft.com/office/drawing/2014/main" id="{D2DF6228-9481-4ED7-9A45-C0D334707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960" y="1979741"/>
            <a:ext cx="7179407" cy="4425497"/>
          </a:xfrm>
          <a:prstGeom prst="rect">
            <a:avLst/>
          </a:prstGeom>
          <a:noFill/>
          <a:extLst>
            <a:ext uri="{909E8E84-426E-40DD-AFC4-6F175D3DCCD1}">
              <a14:hiddenFill xmlns:a14="http://schemas.microsoft.com/office/drawing/2010/main">
                <a:solidFill>
                  <a:srgbClr val="FFFFFF"/>
                </a:solidFill>
              </a14:hiddenFill>
            </a:ext>
          </a:extLst>
        </p:spPr>
      </p:pic>
      <p:sp>
        <p:nvSpPr>
          <p:cNvPr id="5" name="Left-Up Arrow 5">
            <a:extLst>
              <a:ext uri="{FF2B5EF4-FFF2-40B4-BE49-F238E27FC236}">
                <a16:creationId xmlns:a16="http://schemas.microsoft.com/office/drawing/2014/main" id="{0A1265DA-356F-430C-9250-A80C7FC2CE7C}"/>
              </a:ext>
            </a:extLst>
          </p:cNvPr>
          <p:cNvSpPr/>
          <p:nvPr/>
        </p:nvSpPr>
        <p:spPr>
          <a:xfrm rot="5400000">
            <a:off x="1542420" y="670249"/>
            <a:ext cx="1489925" cy="3848987"/>
          </a:xfrm>
          <a:prstGeom prst="leftUpArrow">
            <a:avLst>
              <a:gd name="adj1" fmla="val 895"/>
              <a:gd name="adj2" fmla="val 2784"/>
              <a:gd name="adj3" fmla="val 163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C5B0A2E-D31D-4517-8D24-ECA1AF30FB6D}"/>
              </a:ext>
            </a:extLst>
          </p:cNvPr>
          <p:cNvCxnSpPr>
            <a:cxnSpLocks/>
          </p:cNvCxnSpPr>
          <p:nvPr/>
        </p:nvCxnSpPr>
        <p:spPr>
          <a:xfrm>
            <a:off x="425860" y="2776181"/>
            <a:ext cx="3752736" cy="0"/>
          </a:xfrm>
          <a:prstGeom prst="line">
            <a:avLst/>
          </a:pr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66F8438B-2D85-4F42-AFF0-A99ABBC8E37C}"/>
              </a:ext>
            </a:extLst>
          </p:cNvPr>
          <p:cNvSpPr/>
          <p:nvPr/>
        </p:nvSpPr>
        <p:spPr>
          <a:xfrm>
            <a:off x="675194" y="2413591"/>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8FCA54E-50EB-48C9-B104-41A14ED08019}"/>
              </a:ext>
            </a:extLst>
          </p:cNvPr>
          <p:cNvSpPr/>
          <p:nvPr/>
        </p:nvSpPr>
        <p:spPr>
          <a:xfrm>
            <a:off x="916140" y="2583714"/>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98E9B3A-DEC4-41DA-AEE4-0E9134598E72}"/>
              </a:ext>
            </a:extLst>
          </p:cNvPr>
          <p:cNvSpPr/>
          <p:nvPr/>
        </p:nvSpPr>
        <p:spPr>
          <a:xfrm>
            <a:off x="1187302" y="2840519"/>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53EF37-0F3C-4BDF-9022-2D2EB10C50D4}"/>
              </a:ext>
            </a:extLst>
          </p:cNvPr>
          <p:cNvSpPr/>
          <p:nvPr/>
        </p:nvSpPr>
        <p:spPr>
          <a:xfrm>
            <a:off x="1446029" y="2556978"/>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CFD0388-A7B3-47D6-8849-6B83A781FA01}"/>
              </a:ext>
            </a:extLst>
          </p:cNvPr>
          <p:cNvSpPr/>
          <p:nvPr/>
        </p:nvSpPr>
        <p:spPr>
          <a:xfrm>
            <a:off x="1651594" y="2836972"/>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D4D6BD3-5E21-4A7C-9E49-B0793E2A5592}"/>
              </a:ext>
            </a:extLst>
          </p:cNvPr>
          <p:cNvSpPr/>
          <p:nvPr/>
        </p:nvSpPr>
        <p:spPr>
          <a:xfrm>
            <a:off x="1920584" y="2553979"/>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EC54A64-DF88-4C0E-83A1-CB41220D43A6}"/>
              </a:ext>
            </a:extLst>
          </p:cNvPr>
          <p:cNvSpPr/>
          <p:nvPr/>
        </p:nvSpPr>
        <p:spPr>
          <a:xfrm>
            <a:off x="2168680" y="2546892"/>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A2BD011-A9DD-44D3-8BC8-FE7764C165D8}"/>
              </a:ext>
            </a:extLst>
          </p:cNvPr>
          <p:cNvSpPr/>
          <p:nvPr/>
        </p:nvSpPr>
        <p:spPr>
          <a:xfrm>
            <a:off x="2406142" y="2561064"/>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34A737-95F2-458B-B051-1493B7E181BC}"/>
              </a:ext>
            </a:extLst>
          </p:cNvPr>
          <p:cNvSpPr/>
          <p:nvPr/>
        </p:nvSpPr>
        <p:spPr>
          <a:xfrm>
            <a:off x="2558542" y="2851691"/>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78AE67-20BA-4F6D-B0FA-F826BFDCDDDD}"/>
              </a:ext>
            </a:extLst>
          </p:cNvPr>
          <p:cNvSpPr/>
          <p:nvPr/>
        </p:nvSpPr>
        <p:spPr>
          <a:xfrm>
            <a:off x="2817271" y="2908396"/>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6C67C06-5BE9-42B8-A5DC-3CEA783569F9}"/>
              </a:ext>
            </a:extLst>
          </p:cNvPr>
          <p:cNvSpPr/>
          <p:nvPr/>
        </p:nvSpPr>
        <p:spPr>
          <a:xfrm>
            <a:off x="3044102" y="2550433"/>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CC67CB-64C9-4039-8A19-5F2370DFB9C1}"/>
              </a:ext>
            </a:extLst>
          </p:cNvPr>
          <p:cNvSpPr/>
          <p:nvPr/>
        </p:nvSpPr>
        <p:spPr>
          <a:xfrm>
            <a:off x="3302832" y="2894222"/>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F71BA4B-59DE-4149-83F8-C918B8CED59D}"/>
              </a:ext>
            </a:extLst>
          </p:cNvPr>
          <p:cNvSpPr/>
          <p:nvPr/>
        </p:nvSpPr>
        <p:spPr>
          <a:xfrm>
            <a:off x="3667886" y="2536264"/>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203823D-0841-48A7-85B3-4EBC3484FC1D}"/>
              </a:ext>
            </a:extLst>
          </p:cNvPr>
          <p:cNvSpPr txBox="1"/>
          <p:nvPr/>
        </p:nvSpPr>
        <p:spPr>
          <a:xfrm>
            <a:off x="1981708" y="3335728"/>
            <a:ext cx="477577" cy="261610"/>
          </a:xfrm>
          <a:prstGeom prst="rect">
            <a:avLst/>
          </a:prstGeom>
          <a:noFill/>
        </p:spPr>
        <p:txBody>
          <a:bodyPr wrap="square" rtlCol="0">
            <a:spAutoFit/>
          </a:bodyPr>
          <a:lstStyle/>
          <a:p>
            <a:r>
              <a:rPr lang="en-US" sz="1100" dirty="0"/>
              <a:t>Time</a:t>
            </a:r>
          </a:p>
        </p:txBody>
      </p:sp>
      <p:sp>
        <p:nvSpPr>
          <p:cNvPr id="28" name="TextBox 27">
            <a:extLst>
              <a:ext uri="{FF2B5EF4-FFF2-40B4-BE49-F238E27FC236}">
                <a16:creationId xmlns:a16="http://schemas.microsoft.com/office/drawing/2014/main" id="{9A466176-2FDC-47A0-8C6F-4F4816EB29F3}"/>
              </a:ext>
            </a:extLst>
          </p:cNvPr>
          <p:cNvSpPr txBox="1"/>
          <p:nvPr/>
        </p:nvSpPr>
        <p:spPr>
          <a:xfrm>
            <a:off x="12690" y="2575362"/>
            <a:ext cx="477577" cy="261610"/>
          </a:xfrm>
          <a:prstGeom prst="rect">
            <a:avLst/>
          </a:prstGeom>
          <a:noFill/>
        </p:spPr>
        <p:txBody>
          <a:bodyPr wrap="square" rtlCol="0">
            <a:spAutoFit/>
          </a:bodyPr>
          <a:lstStyle/>
          <a:p>
            <a:r>
              <a:rPr lang="en-US" sz="1100" dirty="0"/>
              <a:t>Data</a:t>
            </a:r>
          </a:p>
        </p:txBody>
      </p:sp>
      <p:sp>
        <p:nvSpPr>
          <p:cNvPr id="29" name="TextBox 28">
            <a:extLst>
              <a:ext uri="{FF2B5EF4-FFF2-40B4-BE49-F238E27FC236}">
                <a16:creationId xmlns:a16="http://schemas.microsoft.com/office/drawing/2014/main" id="{2302A6F4-EB3E-4FF9-BA4E-E086A545BF5E}"/>
              </a:ext>
            </a:extLst>
          </p:cNvPr>
          <p:cNvSpPr txBox="1"/>
          <p:nvPr/>
        </p:nvSpPr>
        <p:spPr>
          <a:xfrm>
            <a:off x="3953695" y="2530549"/>
            <a:ext cx="683163" cy="261610"/>
          </a:xfrm>
          <a:prstGeom prst="rect">
            <a:avLst/>
          </a:prstGeom>
          <a:noFill/>
        </p:spPr>
        <p:txBody>
          <a:bodyPr wrap="square" rtlCol="0">
            <a:spAutoFit/>
          </a:bodyPr>
          <a:lstStyle/>
          <a:p>
            <a:r>
              <a:rPr lang="en-US" sz="1100" dirty="0"/>
              <a:t>Median</a:t>
            </a:r>
          </a:p>
        </p:txBody>
      </p:sp>
      <p:cxnSp>
        <p:nvCxnSpPr>
          <p:cNvPr id="30" name="Straight Connector 29">
            <a:extLst>
              <a:ext uri="{FF2B5EF4-FFF2-40B4-BE49-F238E27FC236}">
                <a16:creationId xmlns:a16="http://schemas.microsoft.com/office/drawing/2014/main" id="{CEB5C5C9-CDF2-419D-9414-657212242CC4}"/>
              </a:ext>
            </a:extLst>
          </p:cNvPr>
          <p:cNvCxnSpPr>
            <a:cxnSpLocks/>
          </p:cNvCxnSpPr>
          <p:nvPr/>
        </p:nvCxnSpPr>
        <p:spPr>
          <a:xfrm>
            <a:off x="535728" y="5118891"/>
            <a:ext cx="3752736" cy="0"/>
          </a:xfrm>
          <a:prstGeom prst="line">
            <a:avLst/>
          </a:pr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8CB38523-B88D-43FE-8B08-B389E37A02DB}"/>
              </a:ext>
            </a:extLst>
          </p:cNvPr>
          <p:cNvSpPr/>
          <p:nvPr/>
        </p:nvSpPr>
        <p:spPr>
          <a:xfrm>
            <a:off x="675194" y="4624063"/>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893DF7A-0AAF-491B-9A4C-BB5FB4168263}"/>
              </a:ext>
            </a:extLst>
          </p:cNvPr>
          <p:cNvSpPr/>
          <p:nvPr/>
        </p:nvSpPr>
        <p:spPr>
          <a:xfrm>
            <a:off x="888299" y="4926424"/>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B047352-E906-47A6-BCB1-D44A4EEBF760}"/>
              </a:ext>
            </a:extLst>
          </p:cNvPr>
          <p:cNvSpPr/>
          <p:nvPr/>
        </p:nvSpPr>
        <p:spPr>
          <a:xfrm>
            <a:off x="1135119" y="5180090"/>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786F5D9-5560-4A35-A0BC-4743B30C14A2}"/>
              </a:ext>
            </a:extLst>
          </p:cNvPr>
          <p:cNvSpPr/>
          <p:nvPr/>
        </p:nvSpPr>
        <p:spPr>
          <a:xfrm>
            <a:off x="1360620" y="4910871"/>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8C3A98B-BAB0-41A1-9FF5-4F718648325D}"/>
              </a:ext>
            </a:extLst>
          </p:cNvPr>
          <p:cNvSpPr/>
          <p:nvPr/>
        </p:nvSpPr>
        <p:spPr>
          <a:xfrm>
            <a:off x="1611101" y="5168911"/>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410862-9AA1-4706-8689-C4F053ED97BA}"/>
              </a:ext>
            </a:extLst>
          </p:cNvPr>
          <p:cNvSpPr/>
          <p:nvPr/>
        </p:nvSpPr>
        <p:spPr>
          <a:xfrm>
            <a:off x="1931690" y="4905700"/>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1404227-2699-499A-9F9A-FBE1862FC25D}"/>
              </a:ext>
            </a:extLst>
          </p:cNvPr>
          <p:cNvSpPr/>
          <p:nvPr/>
        </p:nvSpPr>
        <p:spPr>
          <a:xfrm>
            <a:off x="2236876" y="5189229"/>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1E63ACD-61D6-495F-9338-92AA5B8609A1}"/>
              </a:ext>
            </a:extLst>
          </p:cNvPr>
          <p:cNvSpPr/>
          <p:nvPr/>
        </p:nvSpPr>
        <p:spPr>
          <a:xfrm>
            <a:off x="2494909" y="5303847"/>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91A174-0D3D-4E04-B4D9-5A1CD7026A30}"/>
              </a:ext>
            </a:extLst>
          </p:cNvPr>
          <p:cNvSpPr/>
          <p:nvPr/>
        </p:nvSpPr>
        <p:spPr>
          <a:xfrm>
            <a:off x="2732161" y="5193023"/>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268C2C3-5E54-4AE0-BE9D-3806605836C1}"/>
              </a:ext>
            </a:extLst>
          </p:cNvPr>
          <p:cNvSpPr/>
          <p:nvPr/>
        </p:nvSpPr>
        <p:spPr>
          <a:xfrm>
            <a:off x="2929454" y="5290253"/>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2D50DA2-2AC1-4C51-A4D1-F097F01FD854}"/>
              </a:ext>
            </a:extLst>
          </p:cNvPr>
          <p:cNvSpPr/>
          <p:nvPr/>
        </p:nvSpPr>
        <p:spPr>
          <a:xfrm>
            <a:off x="3174013" y="5251502"/>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E205FB6-4EF7-4197-A323-513B82ACEDD6}"/>
              </a:ext>
            </a:extLst>
          </p:cNvPr>
          <p:cNvSpPr/>
          <p:nvPr/>
        </p:nvSpPr>
        <p:spPr>
          <a:xfrm>
            <a:off x="3412700" y="5236932"/>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B73987C-4A58-48D7-B7DB-04F32F6AE061}"/>
              </a:ext>
            </a:extLst>
          </p:cNvPr>
          <p:cNvSpPr/>
          <p:nvPr/>
        </p:nvSpPr>
        <p:spPr>
          <a:xfrm>
            <a:off x="3709341" y="5231223"/>
            <a:ext cx="122248" cy="11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74DFDC6-8248-4298-B94D-205690DBC34A}"/>
              </a:ext>
            </a:extLst>
          </p:cNvPr>
          <p:cNvSpPr txBox="1"/>
          <p:nvPr/>
        </p:nvSpPr>
        <p:spPr>
          <a:xfrm>
            <a:off x="2091576" y="5678438"/>
            <a:ext cx="477577" cy="261610"/>
          </a:xfrm>
          <a:prstGeom prst="rect">
            <a:avLst/>
          </a:prstGeom>
          <a:noFill/>
        </p:spPr>
        <p:txBody>
          <a:bodyPr wrap="square" rtlCol="0">
            <a:spAutoFit/>
          </a:bodyPr>
          <a:lstStyle/>
          <a:p>
            <a:r>
              <a:rPr lang="en-US" sz="1100" dirty="0"/>
              <a:t>Time</a:t>
            </a:r>
          </a:p>
        </p:txBody>
      </p:sp>
      <p:sp>
        <p:nvSpPr>
          <p:cNvPr id="45" name="Left-Up Arrow 5">
            <a:extLst>
              <a:ext uri="{FF2B5EF4-FFF2-40B4-BE49-F238E27FC236}">
                <a16:creationId xmlns:a16="http://schemas.microsoft.com/office/drawing/2014/main" id="{73A7C266-E658-4F8B-A3E2-12A86C788983}"/>
              </a:ext>
            </a:extLst>
          </p:cNvPr>
          <p:cNvSpPr/>
          <p:nvPr/>
        </p:nvSpPr>
        <p:spPr>
          <a:xfrm rot="5400000">
            <a:off x="1619008" y="3012959"/>
            <a:ext cx="1489925" cy="3848987"/>
          </a:xfrm>
          <a:prstGeom prst="leftUpArrow">
            <a:avLst>
              <a:gd name="adj1" fmla="val 895"/>
              <a:gd name="adj2" fmla="val 2784"/>
              <a:gd name="adj3" fmla="val 163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B81812-0503-4D2D-9EC4-F900ECF48D64}"/>
              </a:ext>
            </a:extLst>
          </p:cNvPr>
          <p:cNvSpPr txBox="1"/>
          <p:nvPr/>
        </p:nvSpPr>
        <p:spPr>
          <a:xfrm>
            <a:off x="28280" y="4972462"/>
            <a:ext cx="477577" cy="261610"/>
          </a:xfrm>
          <a:prstGeom prst="rect">
            <a:avLst/>
          </a:prstGeom>
          <a:noFill/>
        </p:spPr>
        <p:txBody>
          <a:bodyPr wrap="square" rtlCol="0">
            <a:spAutoFit/>
          </a:bodyPr>
          <a:lstStyle/>
          <a:p>
            <a:r>
              <a:rPr lang="en-US" sz="1100" dirty="0"/>
              <a:t>Data</a:t>
            </a:r>
          </a:p>
        </p:txBody>
      </p:sp>
      <p:sp>
        <p:nvSpPr>
          <p:cNvPr id="48" name="TextBox 47">
            <a:extLst>
              <a:ext uri="{FF2B5EF4-FFF2-40B4-BE49-F238E27FC236}">
                <a16:creationId xmlns:a16="http://schemas.microsoft.com/office/drawing/2014/main" id="{36878DE9-F7A7-48AD-8D70-A8F7536EF683}"/>
              </a:ext>
            </a:extLst>
          </p:cNvPr>
          <p:cNvSpPr txBox="1"/>
          <p:nvPr/>
        </p:nvSpPr>
        <p:spPr>
          <a:xfrm>
            <a:off x="4046398" y="4862629"/>
            <a:ext cx="683163" cy="261610"/>
          </a:xfrm>
          <a:prstGeom prst="rect">
            <a:avLst/>
          </a:prstGeom>
          <a:noFill/>
        </p:spPr>
        <p:txBody>
          <a:bodyPr wrap="square" rtlCol="0">
            <a:spAutoFit/>
          </a:bodyPr>
          <a:lstStyle/>
          <a:p>
            <a:r>
              <a:rPr lang="en-US" sz="1100" dirty="0"/>
              <a:t>Median</a:t>
            </a:r>
          </a:p>
        </p:txBody>
      </p:sp>
      <p:grpSp>
        <p:nvGrpSpPr>
          <p:cNvPr id="52" name="Group 51">
            <a:extLst>
              <a:ext uri="{FF2B5EF4-FFF2-40B4-BE49-F238E27FC236}">
                <a16:creationId xmlns:a16="http://schemas.microsoft.com/office/drawing/2014/main" id="{526B371A-3EBB-48FE-96C5-7491DEF876B7}"/>
              </a:ext>
            </a:extLst>
          </p:cNvPr>
          <p:cNvGrpSpPr/>
          <p:nvPr/>
        </p:nvGrpSpPr>
        <p:grpSpPr>
          <a:xfrm>
            <a:off x="1848820" y="4222305"/>
            <a:ext cx="982267" cy="792981"/>
            <a:chOff x="1848820" y="4222305"/>
            <a:chExt cx="982267" cy="792981"/>
          </a:xfrm>
        </p:grpSpPr>
        <p:cxnSp>
          <p:nvCxnSpPr>
            <p:cNvPr id="50" name="Straight Arrow Connector 49">
              <a:extLst>
                <a:ext uri="{FF2B5EF4-FFF2-40B4-BE49-F238E27FC236}">
                  <a16:creationId xmlns:a16="http://schemas.microsoft.com/office/drawing/2014/main" id="{A790D9BC-6AFA-497B-9DAF-B71DF15EDBBF}"/>
                </a:ext>
              </a:extLst>
            </p:cNvPr>
            <p:cNvCxnSpPr/>
            <p:nvPr/>
          </p:nvCxnSpPr>
          <p:spPr>
            <a:xfrm>
              <a:off x="2310013" y="4466755"/>
              <a:ext cx="0" cy="5485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20FA43F-0F65-4D6B-AC04-53A0BE8BBBCC}"/>
                </a:ext>
              </a:extLst>
            </p:cNvPr>
            <p:cNvSpPr txBox="1"/>
            <p:nvPr/>
          </p:nvSpPr>
          <p:spPr>
            <a:xfrm>
              <a:off x="1848820" y="4222305"/>
              <a:ext cx="982267" cy="261610"/>
            </a:xfrm>
            <a:prstGeom prst="rect">
              <a:avLst/>
            </a:prstGeom>
            <a:noFill/>
          </p:spPr>
          <p:txBody>
            <a:bodyPr wrap="square" rtlCol="0">
              <a:spAutoFit/>
            </a:bodyPr>
            <a:lstStyle/>
            <a:p>
              <a:r>
                <a:rPr lang="en-US" sz="1100" dirty="0"/>
                <a:t>Intervention</a:t>
              </a:r>
            </a:p>
          </p:txBody>
        </p:sp>
      </p:grpSp>
    </p:spTree>
    <p:extLst>
      <p:ext uri="{BB962C8B-B14F-4D97-AF65-F5344CB8AC3E}">
        <p14:creationId xmlns:p14="http://schemas.microsoft.com/office/powerpoint/2010/main" val="40627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Rules of Nonrandom Signals of Change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Rule #1 – Shift</a:t>
            </a:r>
          </a:p>
          <a:p>
            <a:pPr lvl="1">
              <a:buFont typeface="Arial" panose="020B0604020202020204" pitchFamily="34" charset="0"/>
              <a:buChar char="•"/>
            </a:pPr>
            <a:r>
              <a:rPr lang="en-US" sz="2400" dirty="0"/>
              <a:t>6 or more consecutive points either all above or all below the median</a:t>
            </a:r>
          </a:p>
          <a:p>
            <a:pPr lvl="1">
              <a:buFont typeface="Arial" panose="020B0604020202020204" pitchFamily="34" charset="0"/>
              <a:buChar char="•"/>
            </a:pPr>
            <a:r>
              <a:rPr lang="en-US" sz="2400" dirty="0"/>
              <a:t>A point that falls on the median doesn’t add to or break a shift</a:t>
            </a:r>
          </a:p>
        </p:txBody>
      </p:sp>
      <p:sp>
        <p:nvSpPr>
          <p:cNvPr id="4" name="TextBox 3"/>
          <p:cNvSpPr txBox="1"/>
          <p:nvPr/>
        </p:nvSpPr>
        <p:spPr>
          <a:xfrm>
            <a:off x="10338946" y="6460447"/>
            <a:ext cx="1682064" cy="369332"/>
          </a:xfrm>
          <a:prstGeom prst="rect">
            <a:avLst/>
          </a:prstGeom>
          <a:noFill/>
        </p:spPr>
        <p:txBody>
          <a:bodyPr wrap="none" rtlCol="0">
            <a:spAutoFit/>
          </a:bodyPr>
          <a:lstStyle/>
          <a:p>
            <a:pPr algn="r"/>
            <a:r>
              <a:rPr lang="en-US" dirty="0">
                <a:latin typeface="+mj-lt"/>
              </a:rPr>
              <a:t>Perla et al, 2011</a:t>
            </a:r>
          </a:p>
        </p:txBody>
      </p:sp>
      <p:pic>
        <p:nvPicPr>
          <p:cNvPr id="5" name="Picture 4"/>
          <p:cNvPicPr>
            <a:picLocks noChangeAspect="1"/>
          </p:cNvPicPr>
          <p:nvPr/>
        </p:nvPicPr>
        <p:blipFill rotWithShape="1">
          <a:blip r:embed="rId3"/>
          <a:srcRect l="17823" t="15215" r="49265" b="49647"/>
          <a:stretch/>
        </p:blipFill>
        <p:spPr>
          <a:xfrm>
            <a:off x="3270325" y="3208494"/>
            <a:ext cx="5185186" cy="3113892"/>
          </a:xfrm>
          <a:prstGeom prst="rect">
            <a:avLst/>
          </a:prstGeom>
        </p:spPr>
      </p:pic>
    </p:spTree>
    <p:extLst>
      <p:ext uri="{BB962C8B-B14F-4D97-AF65-F5344CB8AC3E}">
        <p14:creationId xmlns:p14="http://schemas.microsoft.com/office/powerpoint/2010/main" val="1258100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Rules of Nonrandom Signals of Change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Rule #2 – Trend </a:t>
            </a:r>
          </a:p>
          <a:p>
            <a:pPr lvl="1">
              <a:buFont typeface="Arial" panose="020B0604020202020204" pitchFamily="34" charset="0"/>
              <a:buChar char="•"/>
            </a:pPr>
            <a:r>
              <a:rPr lang="en-US" sz="2400" dirty="0"/>
              <a:t>5 or more consecutive points all going up or all going down</a:t>
            </a:r>
          </a:p>
          <a:p>
            <a:pPr lvl="1">
              <a:buFont typeface="Arial" panose="020B0604020202020204" pitchFamily="34" charset="0"/>
              <a:buChar char="•"/>
            </a:pPr>
            <a:r>
              <a:rPr lang="en-US" sz="2400" dirty="0"/>
              <a:t>Consecutive points being the same do not make or break a trend</a:t>
            </a:r>
          </a:p>
        </p:txBody>
      </p:sp>
      <p:pic>
        <p:nvPicPr>
          <p:cNvPr id="5" name="Picture 4"/>
          <p:cNvPicPr>
            <a:picLocks noChangeAspect="1"/>
          </p:cNvPicPr>
          <p:nvPr/>
        </p:nvPicPr>
        <p:blipFill rotWithShape="1">
          <a:blip r:embed="rId3"/>
          <a:srcRect l="49949" t="14862" r="17139" b="50000"/>
          <a:stretch/>
        </p:blipFill>
        <p:spPr>
          <a:xfrm>
            <a:off x="3270325" y="3208490"/>
            <a:ext cx="5185186" cy="3113892"/>
          </a:xfrm>
          <a:prstGeom prst="rect">
            <a:avLst/>
          </a:prstGeom>
        </p:spPr>
      </p:pic>
      <p:sp>
        <p:nvSpPr>
          <p:cNvPr id="6" name="TextBox 5"/>
          <p:cNvSpPr txBox="1"/>
          <p:nvPr/>
        </p:nvSpPr>
        <p:spPr>
          <a:xfrm>
            <a:off x="10338946" y="6460447"/>
            <a:ext cx="1682064" cy="369332"/>
          </a:xfrm>
          <a:prstGeom prst="rect">
            <a:avLst/>
          </a:prstGeom>
          <a:noFill/>
        </p:spPr>
        <p:txBody>
          <a:bodyPr wrap="none" rtlCol="0">
            <a:spAutoFit/>
          </a:bodyPr>
          <a:lstStyle/>
          <a:p>
            <a:pPr algn="r"/>
            <a:r>
              <a:rPr lang="en-US" dirty="0">
                <a:latin typeface="+mj-lt"/>
              </a:rPr>
              <a:t>Perla et al, 2011</a:t>
            </a:r>
          </a:p>
        </p:txBody>
      </p:sp>
    </p:spTree>
    <p:extLst>
      <p:ext uri="{BB962C8B-B14F-4D97-AF65-F5344CB8AC3E}">
        <p14:creationId xmlns:p14="http://schemas.microsoft.com/office/powerpoint/2010/main" val="186142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Rules of Nonrandom Signals of Change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Rule #3 – Runs</a:t>
            </a:r>
          </a:p>
          <a:p>
            <a:pPr lvl="1">
              <a:buFont typeface="Arial" panose="020B0604020202020204" pitchFamily="34" charset="0"/>
              <a:buChar char="•"/>
            </a:pPr>
            <a:r>
              <a:rPr lang="en-US" sz="2400" dirty="0"/>
              <a:t>Too few or too many runs (a series of points on one side of the median line) crossing the Median line </a:t>
            </a:r>
          </a:p>
          <a:p>
            <a:pPr lvl="1">
              <a:buFont typeface="Arial" panose="020B0604020202020204" pitchFamily="34" charset="0"/>
              <a:buChar char="•"/>
            </a:pPr>
            <a:r>
              <a:rPr lang="en-US" sz="2400" dirty="0"/>
              <a:t>If the data line did not cross the median, a new run has not begun</a:t>
            </a:r>
          </a:p>
        </p:txBody>
      </p:sp>
      <p:pic>
        <p:nvPicPr>
          <p:cNvPr id="5" name="Picture 4"/>
          <p:cNvPicPr>
            <a:picLocks noChangeAspect="1"/>
          </p:cNvPicPr>
          <p:nvPr/>
        </p:nvPicPr>
        <p:blipFill rotWithShape="1">
          <a:blip r:embed="rId3"/>
          <a:srcRect l="18233" t="49569" r="48855" b="15293"/>
          <a:stretch/>
        </p:blipFill>
        <p:spPr>
          <a:xfrm>
            <a:off x="3259567" y="3357313"/>
            <a:ext cx="5185186" cy="2978941"/>
          </a:xfrm>
          <a:prstGeom prst="rect">
            <a:avLst/>
          </a:prstGeom>
        </p:spPr>
      </p:pic>
      <p:sp>
        <p:nvSpPr>
          <p:cNvPr id="6" name="TextBox 5"/>
          <p:cNvSpPr txBox="1"/>
          <p:nvPr/>
        </p:nvSpPr>
        <p:spPr>
          <a:xfrm>
            <a:off x="10338946" y="6460447"/>
            <a:ext cx="1682064" cy="369332"/>
          </a:xfrm>
          <a:prstGeom prst="rect">
            <a:avLst/>
          </a:prstGeom>
          <a:noFill/>
        </p:spPr>
        <p:txBody>
          <a:bodyPr wrap="none" rtlCol="0">
            <a:spAutoFit/>
          </a:bodyPr>
          <a:lstStyle/>
          <a:p>
            <a:pPr algn="r"/>
            <a:r>
              <a:rPr lang="en-US" dirty="0">
                <a:latin typeface="+mj-lt"/>
              </a:rPr>
              <a:t>Perla et al, 2011</a:t>
            </a:r>
          </a:p>
        </p:txBody>
      </p:sp>
    </p:spTree>
    <p:extLst>
      <p:ext uri="{BB962C8B-B14F-4D97-AF65-F5344CB8AC3E}">
        <p14:creationId xmlns:p14="http://schemas.microsoft.com/office/powerpoint/2010/main" val="421392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Rules of Nonrandom Signals of Change – 3 </a:t>
            </a:r>
            <a:r>
              <a:rPr lang="en-US" dirty="0" err="1"/>
              <a:t>ctd</a:t>
            </a:r>
            <a:r>
              <a:rPr lang="en-US" dirty="0"/>
              <a:t>. </a:t>
            </a:r>
          </a:p>
        </p:txBody>
      </p:sp>
      <p:pic>
        <p:nvPicPr>
          <p:cNvPr id="7" name="Picture 2">
            <a:extLst>
              <a:ext uri="{FF2B5EF4-FFF2-40B4-BE49-F238E27FC236}">
                <a16:creationId xmlns:a16="http://schemas.microsoft.com/office/drawing/2014/main" id="{37782E36-0846-4CD9-A000-2FF6843D9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328" y="1681489"/>
            <a:ext cx="3998616" cy="51765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3BCEF64-668A-4FEB-B751-3638E7BD8669}"/>
              </a:ext>
            </a:extLst>
          </p:cNvPr>
          <p:cNvSpPr/>
          <p:nvPr/>
        </p:nvSpPr>
        <p:spPr>
          <a:xfrm>
            <a:off x="7162328" y="6280919"/>
            <a:ext cx="4555282" cy="577081"/>
          </a:xfrm>
          <a:prstGeom prst="rect">
            <a:avLst/>
          </a:prstGeom>
        </p:spPr>
        <p:txBody>
          <a:bodyPr wrap="square">
            <a:spAutoFit/>
          </a:bodyPr>
          <a:lstStyle/>
          <a:p>
            <a:r>
              <a:rPr lang="en-US" sz="1050" dirty="0"/>
              <a:t>Nat Evans on </a:t>
            </a:r>
            <a:r>
              <a:rPr lang="en-US" sz="1050" dirty="0" err="1"/>
              <a:t>Slideshare</a:t>
            </a:r>
            <a:r>
              <a:rPr lang="en-US" sz="1050" dirty="0"/>
              <a:t> - Community Engagement at Process Excellence Network (PEX Network - a division of IQPC): </a:t>
            </a:r>
            <a:r>
              <a:rPr lang="en-US" sz="1050" dirty="0">
                <a:hlinkClick r:id="rId4"/>
              </a:rPr>
              <a:t>https://www.slideshare.net/PEXNetwork_team/run-charts-14786427</a:t>
            </a:r>
            <a:r>
              <a:rPr lang="en-US" sz="1050" dirty="0"/>
              <a:t> </a:t>
            </a:r>
          </a:p>
        </p:txBody>
      </p:sp>
      <p:pic>
        <p:nvPicPr>
          <p:cNvPr id="11" name="Picture 10">
            <a:extLst>
              <a:ext uri="{FF2B5EF4-FFF2-40B4-BE49-F238E27FC236}">
                <a16:creationId xmlns:a16="http://schemas.microsoft.com/office/drawing/2014/main" id="{0656256F-9BA9-460A-8276-3B939932C0C1}"/>
              </a:ext>
            </a:extLst>
          </p:cNvPr>
          <p:cNvPicPr>
            <a:picLocks noChangeAspect="1"/>
          </p:cNvPicPr>
          <p:nvPr/>
        </p:nvPicPr>
        <p:blipFill>
          <a:blip r:embed="rId5"/>
          <a:stretch>
            <a:fillRect/>
          </a:stretch>
        </p:blipFill>
        <p:spPr>
          <a:xfrm>
            <a:off x="265149" y="2473542"/>
            <a:ext cx="6670164" cy="3357405"/>
          </a:xfrm>
          <a:prstGeom prst="rect">
            <a:avLst/>
          </a:prstGeom>
        </p:spPr>
      </p:pic>
    </p:spTree>
    <p:extLst>
      <p:ext uri="{BB962C8B-B14F-4D97-AF65-F5344CB8AC3E}">
        <p14:creationId xmlns:p14="http://schemas.microsoft.com/office/powerpoint/2010/main" val="1827211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1A27-0C4F-4957-B0A7-5981BFEBBD86}"/>
              </a:ext>
            </a:extLst>
          </p:cNvPr>
          <p:cNvSpPr>
            <a:spLocks noGrp="1"/>
          </p:cNvSpPr>
          <p:nvPr>
            <p:ph type="title"/>
          </p:nvPr>
        </p:nvSpPr>
        <p:spPr/>
        <p:txBody>
          <a:bodyPr/>
          <a:lstStyle/>
          <a:p>
            <a:r>
              <a:rPr lang="en-US" dirty="0"/>
              <a:t>4 Rules of Nonrandom Signals of Change – 3 </a:t>
            </a:r>
            <a:r>
              <a:rPr lang="en-US" dirty="0" err="1"/>
              <a:t>ctd</a:t>
            </a:r>
            <a:r>
              <a:rPr lang="en-US" dirty="0"/>
              <a:t>. </a:t>
            </a:r>
          </a:p>
        </p:txBody>
      </p:sp>
      <p:sp>
        <p:nvSpPr>
          <p:cNvPr id="3" name="Content Placeholder 2">
            <a:extLst>
              <a:ext uri="{FF2B5EF4-FFF2-40B4-BE49-F238E27FC236}">
                <a16:creationId xmlns:a16="http://schemas.microsoft.com/office/drawing/2014/main" id="{D16FF000-7666-4FF8-9A20-E11542AF2DAB}"/>
              </a:ext>
            </a:extLst>
          </p:cNvPr>
          <p:cNvSpPr>
            <a:spLocks noGrp="1"/>
          </p:cNvSpPr>
          <p:nvPr>
            <p:ph idx="1"/>
          </p:nvPr>
        </p:nvSpPr>
        <p:spPr/>
        <p:txBody>
          <a:bodyPr>
            <a:normAutofit/>
          </a:bodyPr>
          <a:lstStyle/>
          <a:p>
            <a:pPr marL="0" indent="0">
              <a:buNone/>
            </a:pPr>
            <a:r>
              <a:rPr lang="en-US" sz="2800" dirty="0">
                <a:effectLst/>
              </a:rPr>
              <a:t>Too many or too few runs can indicate the data needs to be stratified into sub-groups; you may be observing differences between a night shift and a day shift, for example. </a:t>
            </a:r>
          </a:p>
          <a:p>
            <a:pPr marL="0" indent="0">
              <a:buNone/>
            </a:pPr>
            <a:endParaRPr lang="en-US" sz="2800" dirty="0"/>
          </a:p>
          <a:p>
            <a:pPr marL="0" indent="0">
              <a:buNone/>
            </a:pPr>
            <a:r>
              <a:rPr lang="en-US" sz="2800" dirty="0">
                <a:effectLst/>
              </a:rPr>
              <a:t>Stratifying may also help to identify disparities based on certain demographic factors. </a:t>
            </a:r>
          </a:p>
          <a:p>
            <a:pPr marL="0" indent="0">
              <a:buNone/>
            </a:pPr>
            <a:endParaRPr lang="en-US" sz="2800" dirty="0"/>
          </a:p>
          <a:p>
            <a:pPr marL="0" indent="0">
              <a:buNone/>
            </a:pPr>
            <a:r>
              <a:rPr lang="en-US" sz="2800" dirty="0">
                <a:effectLst/>
              </a:rPr>
              <a:t>Graphing the data on two separate run charts will help you understand each sub-group better. </a:t>
            </a:r>
            <a:endParaRPr lang="en-US" sz="3600" dirty="0"/>
          </a:p>
        </p:txBody>
      </p:sp>
    </p:spTree>
    <p:extLst>
      <p:ext uri="{BB962C8B-B14F-4D97-AF65-F5344CB8AC3E}">
        <p14:creationId xmlns:p14="http://schemas.microsoft.com/office/powerpoint/2010/main" val="669181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EC84-E089-4D5F-938E-84230CC5DDBB}"/>
              </a:ext>
            </a:extLst>
          </p:cNvPr>
          <p:cNvSpPr>
            <a:spLocks noGrp="1"/>
          </p:cNvSpPr>
          <p:nvPr>
            <p:ph type="title"/>
          </p:nvPr>
        </p:nvSpPr>
        <p:spPr>
          <a:xfrm>
            <a:off x="215185" y="468147"/>
            <a:ext cx="10572653" cy="965126"/>
          </a:xfrm>
        </p:spPr>
        <p:txBody>
          <a:bodyPr/>
          <a:lstStyle/>
          <a:p>
            <a:r>
              <a:rPr lang="en-US" sz="2800" dirty="0"/>
              <a:t>When we disaggregate the data, we may become more knowledgeable about what PDSAs may make a difference</a:t>
            </a:r>
          </a:p>
        </p:txBody>
      </p:sp>
      <p:sp>
        <p:nvSpPr>
          <p:cNvPr id="8" name="Content Placeholder 7">
            <a:extLst>
              <a:ext uri="{FF2B5EF4-FFF2-40B4-BE49-F238E27FC236}">
                <a16:creationId xmlns:a16="http://schemas.microsoft.com/office/drawing/2014/main" id="{331DCE59-6225-4ACF-B2C2-81C900E9718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13B6853-571D-4C50-B3AD-81A65E6A5717}"/>
              </a:ext>
            </a:extLst>
          </p:cNvPr>
          <p:cNvPicPr>
            <a:picLocks noChangeAspect="1"/>
          </p:cNvPicPr>
          <p:nvPr/>
        </p:nvPicPr>
        <p:blipFill>
          <a:blip r:embed="rId3"/>
          <a:stretch>
            <a:fillRect/>
          </a:stretch>
        </p:blipFill>
        <p:spPr>
          <a:xfrm>
            <a:off x="223283" y="1433273"/>
            <a:ext cx="9364188" cy="5424727"/>
          </a:xfrm>
          <a:prstGeom prst="rect">
            <a:avLst/>
          </a:prstGeom>
          <a:ln>
            <a:solidFill>
              <a:schemeClr val="tx1"/>
            </a:solidFill>
          </a:ln>
        </p:spPr>
      </p:pic>
      <p:grpSp>
        <p:nvGrpSpPr>
          <p:cNvPr id="9" name="Group 8">
            <a:extLst>
              <a:ext uri="{FF2B5EF4-FFF2-40B4-BE49-F238E27FC236}">
                <a16:creationId xmlns:a16="http://schemas.microsoft.com/office/drawing/2014/main" id="{1C5AF03E-1BB8-47B0-B0A5-76C8E6EDCAAD}"/>
              </a:ext>
            </a:extLst>
          </p:cNvPr>
          <p:cNvGrpSpPr/>
          <p:nvPr/>
        </p:nvGrpSpPr>
        <p:grpSpPr>
          <a:xfrm>
            <a:off x="510363" y="1937937"/>
            <a:ext cx="10277475" cy="3057704"/>
            <a:chOff x="510363" y="1937937"/>
            <a:chExt cx="10277475" cy="3057704"/>
          </a:xfrm>
        </p:grpSpPr>
        <p:sp>
          <p:nvSpPr>
            <p:cNvPr id="5" name="TextBox 4">
              <a:extLst>
                <a:ext uri="{FF2B5EF4-FFF2-40B4-BE49-F238E27FC236}">
                  <a16:creationId xmlns:a16="http://schemas.microsoft.com/office/drawing/2014/main" id="{305BD650-5438-42A1-BE17-8DBA3CD26F7D}"/>
                </a:ext>
              </a:extLst>
            </p:cNvPr>
            <p:cNvSpPr txBox="1"/>
            <p:nvPr/>
          </p:nvSpPr>
          <p:spPr>
            <a:xfrm>
              <a:off x="8422931" y="1937937"/>
              <a:ext cx="1935126" cy="1200329"/>
            </a:xfrm>
            <a:prstGeom prst="rect">
              <a:avLst/>
            </a:prstGeom>
            <a:solidFill>
              <a:schemeClr val="accent1">
                <a:lumMod val="20000"/>
                <a:lumOff val="80000"/>
              </a:schemeClr>
            </a:solidFill>
          </p:spPr>
          <p:txBody>
            <a:bodyPr wrap="square" rtlCol="0">
              <a:spAutoFit/>
            </a:bodyPr>
            <a:lstStyle/>
            <a:p>
              <a:pPr algn="ctr"/>
              <a:r>
                <a:rPr lang="en-US" b="1" dirty="0"/>
                <a:t>We could also make our aim statement more specific!</a:t>
              </a:r>
            </a:p>
          </p:txBody>
        </p:sp>
        <p:pic>
          <p:nvPicPr>
            <p:cNvPr id="6" name="Picture 5">
              <a:extLst>
                <a:ext uri="{FF2B5EF4-FFF2-40B4-BE49-F238E27FC236}">
                  <a16:creationId xmlns:a16="http://schemas.microsoft.com/office/drawing/2014/main" id="{5FBD36FE-BC42-4641-A533-D2D01BCC3754}"/>
                </a:ext>
              </a:extLst>
            </p:cNvPr>
            <p:cNvPicPr>
              <a:picLocks noChangeAspect="1"/>
            </p:cNvPicPr>
            <p:nvPr/>
          </p:nvPicPr>
          <p:blipFill>
            <a:blip r:embed="rId4"/>
            <a:stretch>
              <a:fillRect/>
            </a:stretch>
          </p:blipFill>
          <p:spPr>
            <a:xfrm>
              <a:off x="510363" y="3138266"/>
              <a:ext cx="10277475" cy="1857375"/>
            </a:xfrm>
            <a:prstGeom prst="rect">
              <a:avLst/>
            </a:prstGeom>
          </p:spPr>
        </p:pic>
      </p:grpSp>
      <p:sp>
        <p:nvSpPr>
          <p:cNvPr id="7" name="Oval 6">
            <a:extLst>
              <a:ext uri="{FF2B5EF4-FFF2-40B4-BE49-F238E27FC236}">
                <a16:creationId xmlns:a16="http://schemas.microsoft.com/office/drawing/2014/main" id="{F8F64620-833D-426F-9CA2-246FA363E467}"/>
              </a:ext>
            </a:extLst>
          </p:cNvPr>
          <p:cNvSpPr/>
          <p:nvPr/>
        </p:nvSpPr>
        <p:spPr>
          <a:xfrm>
            <a:off x="2604530" y="4401879"/>
            <a:ext cx="4912690" cy="2038129"/>
          </a:xfrm>
          <a:prstGeom prst="ellipse">
            <a:avLst/>
          </a:prstGeom>
          <a:noFill/>
          <a:ln>
            <a:solidFill>
              <a:srgbClr val="FDB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34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2E50-6A61-4655-9B65-B7660F06F439}"/>
              </a:ext>
            </a:extLst>
          </p:cNvPr>
          <p:cNvSpPr>
            <a:spLocks noGrp="1"/>
          </p:cNvSpPr>
          <p:nvPr>
            <p:ph type="title"/>
          </p:nvPr>
        </p:nvSpPr>
        <p:spPr/>
        <p:txBody>
          <a:bodyPr/>
          <a:lstStyle/>
          <a:p>
            <a:r>
              <a:rPr lang="en-US" dirty="0"/>
              <a:t>Disclosure	</a:t>
            </a:r>
          </a:p>
        </p:txBody>
      </p:sp>
      <p:sp>
        <p:nvSpPr>
          <p:cNvPr id="3" name="Content Placeholder 2">
            <a:extLst>
              <a:ext uri="{FF2B5EF4-FFF2-40B4-BE49-F238E27FC236}">
                <a16:creationId xmlns:a16="http://schemas.microsoft.com/office/drawing/2014/main" id="{ABF5FD2B-8199-4378-970D-B1BE275CDF56}"/>
              </a:ext>
            </a:extLst>
          </p:cNvPr>
          <p:cNvSpPr>
            <a:spLocks noGrp="1"/>
          </p:cNvSpPr>
          <p:nvPr>
            <p:ph idx="1"/>
          </p:nvPr>
        </p:nvSpPr>
        <p:spPr/>
        <p:txBody>
          <a:bodyPr/>
          <a:lstStyle/>
          <a:p>
            <a:r>
              <a:rPr lang="en-US" dirty="0"/>
              <a:t>Natalie Sanfratello, MPH has no relevant financial relationships to disclose</a:t>
            </a:r>
          </a:p>
        </p:txBody>
      </p:sp>
    </p:spTree>
    <p:extLst>
      <p:ext uri="{BB962C8B-B14F-4D97-AF65-F5344CB8AC3E}">
        <p14:creationId xmlns:p14="http://schemas.microsoft.com/office/powerpoint/2010/main" val="1160641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Rules of Nonrandom Signals of Change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Rule #4 – Astronomical Point</a:t>
            </a:r>
          </a:p>
          <a:p>
            <a:pPr lvl="1">
              <a:buFont typeface="Arial" panose="020B0604020202020204" pitchFamily="34" charset="0"/>
              <a:buChar char="•"/>
            </a:pPr>
            <a:r>
              <a:rPr lang="en-US" sz="2400" dirty="0"/>
              <a:t>An obviously and blatantly different value. </a:t>
            </a:r>
          </a:p>
          <a:p>
            <a:pPr lvl="1">
              <a:buFont typeface="Arial" panose="020B0604020202020204" pitchFamily="34" charset="0"/>
              <a:buChar char="•"/>
            </a:pPr>
            <a:r>
              <a:rPr lang="en-US" sz="2400" dirty="0"/>
              <a:t>Anyone studying the chart would agree that it is highly unusual.</a:t>
            </a:r>
          </a:p>
        </p:txBody>
      </p:sp>
      <p:pic>
        <p:nvPicPr>
          <p:cNvPr id="5" name="Picture 4"/>
          <p:cNvPicPr>
            <a:picLocks noChangeAspect="1"/>
          </p:cNvPicPr>
          <p:nvPr/>
        </p:nvPicPr>
        <p:blipFill rotWithShape="1">
          <a:blip r:embed="rId3"/>
          <a:srcRect l="49164" t="49812" r="17924" b="15050"/>
          <a:stretch/>
        </p:blipFill>
        <p:spPr>
          <a:xfrm>
            <a:off x="3281082" y="3219249"/>
            <a:ext cx="5185186" cy="3113892"/>
          </a:xfrm>
          <a:prstGeom prst="rect">
            <a:avLst/>
          </a:prstGeom>
        </p:spPr>
      </p:pic>
      <p:sp>
        <p:nvSpPr>
          <p:cNvPr id="6" name="TextBox 5"/>
          <p:cNvSpPr txBox="1"/>
          <p:nvPr/>
        </p:nvSpPr>
        <p:spPr>
          <a:xfrm>
            <a:off x="10253026" y="6460447"/>
            <a:ext cx="1767984" cy="369332"/>
          </a:xfrm>
          <a:prstGeom prst="rect">
            <a:avLst/>
          </a:prstGeom>
          <a:noFill/>
        </p:spPr>
        <p:txBody>
          <a:bodyPr wrap="none" rtlCol="0">
            <a:spAutoFit/>
          </a:bodyPr>
          <a:lstStyle/>
          <a:p>
            <a:pPr algn="r"/>
            <a:r>
              <a:rPr lang="en-US" dirty="0">
                <a:latin typeface="+mj-lt"/>
              </a:rPr>
              <a:t>Rocco et al, 2011</a:t>
            </a:r>
          </a:p>
        </p:txBody>
      </p:sp>
    </p:spTree>
    <p:extLst>
      <p:ext uri="{BB962C8B-B14F-4D97-AF65-F5344CB8AC3E}">
        <p14:creationId xmlns:p14="http://schemas.microsoft.com/office/powerpoint/2010/main" val="1438794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Variation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000" dirty="0"/>
              <a:t>Since we are implementing changes in a real-world setting, there will be variation in the measure of the product or process due to causes unrelated to the change being tested</a:t>
            </a:r>
          </a:p>
          <a:p>
            <a:pPr>
              <a:buFont typeface="Arial" panose="020B0604020202020204" pitchFamily="34" charset="0"/>
              <a:buChar char="•"/>
            </a:pPr>
            <a:endParaRPr lang="en-US" sz="3000" dirty="0"/>
          </a:p>
          <a:p>
            <a:pPr>
              <a:buFont typeface="Arial" panose="020B0604020202020204" pitchFamily="34" charset="0"/>
              <a:buChar char="•"/>
            </a:pPr>
            <a:r>
              <a:rPr lang="en-US" sz="3000" dirty="0"/>
              <a:t>The effect of the change must be distinguished from these unrelated variations</a:t>
            </a:r>
          </a:p>
        </p:txBody>
      </p:sp>
    </p:spTree>
    <p:extLst>
      <p:ext uri="{BB962C8B-B14F-4D97-AF65-F5344CB8AC3E}">
        <p14:creationId xmlns:p14="http://schemas.microsoft.com/office/powerpoint/2010/main" val="2425787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Variation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000" dirty="0"/>
              <a:t>Common Cause Variations</a:t>
            </a:r>
          </a:p>
          <a:p>
            <a:pPr lvl="1">
              <a:buFont typeface="Arial" panose="020B0604020202020204" pitchFamily="34" charset="0"/>
              <a:buChar char="•"/>
            </a:pPr>
            <a:r>
              <a:rPr lang="en-US" sz="3000" dirty="0"/>
              <a:t>“Causes that are inherent in the system (process or product) over time, affecting everyone working in the system, and affecting all outcomes of the system”</a:t>
            </a:r>
          </a:p>
          <a:p>
            <a:pPr lvl="1">
              <a:buFont typeface="Arial" panose="020B0604020202020204" pitchFamily="34" charset="0"/>
              <a:buChar char="•"/>
            </a:pPr>
            <a:r>
              <a:rPr lang="en-US" sz="3000" dirty="0"/>
              <a:t>A system that ONLY common cause variations affect the outcome is called a          </a:t>
            </a:r>
            <a:r>
              <a:rPr lang="en-US" sz="3000" i="1" dirty="0"/>
              <a:t>stable system</a:t>
            </a:r>
            <a:endParaRPr lang="en-US" sz="3000" dirty="0"/>
          </a:p>
          <a:p>
            <a:pPr>
              <a:buFont typeface="Arial" panose="020B0604020202020204" pitchFamily="34" charset="0"/>
              <a:buChar char="•"/>
            </a:pPr>
            <a:r>
              <a:rPr lang="en-US" sz="3000" dirty="0"/>
              <a:t>Special Cause Variations</a:t>
            </a:r>
          </a:p>
        </p:txBody>
      </p:sp>
      <p:sp>
        <p:nvSpPr>
          <p:cNvPr id="6" name="TextBox 5"/>
          <p:cNvSpPr txBox="1"/>
          <p:nvPr/>
        </p:nvSpPr>
        <p:spPr>
          <a:xfrm>
            <a:off x="8766657" y="6460447"/>
            <a:ext cx="3254353" cy="369332"/>
          </a:xfrm>
          <a:prstGeom prst="rect">
            <a:avLst/>
          </a:prstGeom>
          <a:noFill/>
        </p:spPr>
        <p:txBody>
          <a:bodyPr wrap="none" rtlCol="0">
            <a:spAutoFit/>
          </a:bodyPr>
          <a:lstStyle/>
          <a:p>
            <a:pPr algn="r"/>
            <a:r>
              <a:rPr lang="en-US" dirty="0">
                <a:latin typeface="+mj-lt"/>
              </a:rPr>
              <a:t>The Healthcare Data Guide, p108</a:t>
            </a:r>
          </a:p>
        </p:txBody>
      </p:sp>
    </p:spTree>
    <p:extLst>
      <p:ext uri="{BB962C8B-B14F-4D97-AF65-F5344CB8AC3E}">
        <p14:creationId xmlns:p14="http://schemas.microsoft.com/office/powerpoint/2010/main" val="2173224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Variation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000" dirty="0"/>
              <a:t>Common Cause Variations</a:t>
            </a:r>
          </a:p>
          <a:p>
            <a:pPr>
              <a:buFont typeface="Arial" panose="020B0604020202020204" pitchFamily="34" charset="0"/>
              <a:buChar char="•"/>
            </a:pPr>
            <a:r>
              <a:rPr lang="en-US" sz="3000" dirty="0"/>
              <a:t>Special Cause Variations</a:t>
            </a:r>
          </a:p>
          <a:p>
            <a:pPr lvl="1">
              <a:buFont typeface="Arial" panose="020B0604020202020204" pitchFamily="34" charset="0"/>
              <a:buChar char="•"/>
            </a:pPr>
            <a:r>
              <a:rPr lang="en-US" sz="3000" dirty="0"/>
              <a:t>“Causes that are not part of the system (process or product) all the time or do not affect everyone, but arise because of specific circumstances.”</a:t>
            </a:r>
          </a:p>
          <a:p>
            <a:pPr lvl="1">
              <a:buFont typeface="Arial" panose="020B0604020202020204" pitchFamily="34" charset="0"/>
              <a:buChar char="•"/>
            </a:pPr>
            <a:r>
              <a:rPr lang="en-US" sz="3000" dirty="0"/>
              <a:t>A system that contains both common and special cause variations that affect the outcomes is called an</a:t>
            </a:r>
            <a:r>
              <a:rPr lang="en-US" sz="3000" i="1" dirty="0"/>
              <a:t> unstable system. </a:t>
            </a:r>
            <a:endParaRPr lang="en-US" sz="3000" dirty="0"/>
          </a:p>
        </p:txBody>
      </p:sp>
      <p:sp>
        <p:nvSpPr>
          <p:cNvPr id="4" name="TextBox 3"/>
          <p:cNvSpPr txBox="1"/>
          <p:nvPr/>
        </p:nvSpPr>
        <p:spPr>
          <a:xfrm>
            <a:off x="8766657" y="6460447"/>
            <a:ext cx="3254353" cy="369332"/>
          </a:xfrm>
          <a:prstGeom prst="rect">
            <a:avLst/>
          </a:prstGeom>
          <a:noFill/>
        </p:spPr>
        <p:txBody>
          <a:bodyPr wrap="none" rtlCol="0">
            <a:spAutoFit/>
          </a:bodyPr>
          <a:lstStyle/>
          <a:p>
            <a:pPr algn="r"/>
            <a:r>
              <a:rPr lang="en-US" dirty="0">
                <a:latin typeface="+mj-lt"/>
              </a:rPr>
              <a:t>The Healthcare Data Guide, p108</a:t>
            </a:r>
          </a:p>
        </p:txBody>
      </p:sp>
    </p:spTree>
    <p:extLst>
      <p:ext uri="{BB962C8B-B14F-4D97-AF65-F5344CB8AC3E}">
        <p14:creationId xmlns:p14="http://schemas.microsoft.com/office/powerpoint/2010/main" val="2488956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Common mistakes made with variations</a:t>
            </a:r>
          </a:p>
        </p:txBody>
      </p:sp>
      <p:sp>
        <p:nvSpPr>
          <p:cNvPr id="3" name="Content Placeholder 2"/>
          <p:cNvSpPr>
            <a:spLocks noGrp="1"/>
          </p:cNvSpPr>
          <p:nvPr>
            <p:ph idx="1"/>
          </p:nvPr>
        </p:nvSpPr>
        <p:spPr/>
        <p:txBody>
          <a:bodyPr>
            <a:normAutofit/>
          </a:bodyPr>
          <a:lstStyle/>
          <a:p>
            <a:r>
              <a:rPr lang="en-US" sz="3000" dirty="0"/>
              <a:t>Common Cause Variations</a:t>
            </a:r>
          </a:p>
          <a:p>
            <a:pPr lvl="1"/>
            <a:r>
              <a:rPr lang="en-US" sz="3000" dirty="0"/>
              <a:t>Treating common cause variation as if it was a special cause variation. </a:t>
            </a:r>
          </a:p>
          <a:p>
            <a:pPr lvl="2">
              <a:buFont typeface="Wingdings" panose="05000000000000000000" pitchFamily="2" charset="2"/>
              <a:buChar char="Ø"/>
            </a:pPr>
            <a:r>
              <a:rPr lang="en-US" sz="2500" dirty="0"/>
              <a:t>Will cause one to adjust the system when the only way to improve the system is by fundamentally changing it.</a:t>
            </a:r>
          </a:p>
          <a:p>
            <a:r>
              <a:rPr lang="en-US" sz="3000" dirty="0"/>
              <a:t>Special Cause Variations</a:t>
            </a:r>
          </a:p>
          <a:p>
            <a:pPr lvl="1"/>
            <a:r>
              <a:rPr lang="en-US" sz="3000" dirty="0"/>
              <a:t>Accepting special cause variation as if it was a common cause variation. </a:t>
            </a:r>
          </a:p>
          <a:p>
            <a:pPr lvl="2">
              <a:buFont typeface="Wingdings" panose="05000000000000000000" pitchFamily="2" charset="2"/>
              <a:buChar char="Ø"/>
            </a:pPr>
            <a:r>
              <a:rPr lang="en-US" sz="2500" dirty="0"/>
              <a:t>Will cause one to miss an opportunity to fix a problem.</a:t>
            </a:r>
          </a:p>
        </p:txBody>
      </p:sp>
      <p:sp>
        <p:nvSpPr>
          <p:cNvPr id="4" name="TextBox 3"/>
          <p:cNvSpPr txBox="1"/>
          <p:nvPr/>
        </p:nvSpPr>
        <p:spPr>
          <a:xfrm>
            <a:off x="8766657" y="6460447"/>
            <a:ext cx="3254353" cy="369332"/>
          </a:xfrm>
          <a:prstGeom prst="rect">
            <a:avLst/>
          </a:prstGeom>
          <a:noFill/>
        </p:spPr>
        <p:txBody>
          <a:bodyPr wrap="none" rtlCol="0">
            <a:spAutoFit/>
          </a:bodyPr>
          <a:lstStyle/>
          <a:p>
            <a:pPr algn="r"/>
            <a:r>
              <a:rPr lang="en-US" dirty="0">
                <a:latin typeface="+mj-lt"/>
              </a:rPr>
              <a:t>The Healthcare Data Guide, p108</a:t>
            </a:r>
          </a:p>
        </p:txBody>
      </p:sp>
    </p:spTree>
    <p:extLst>
      <p:ext uri="{BB962C8B-B14F-4D97-AF65-F5344CB8AC3E}">
        <p14:creationId xmlns:p14="http://schemas.microsoft.com/office/powerpoint/2010/main" val="1947852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332851"/>
              </p:ext>
            </p:extLst>
          </p:nvPr>
        </p:nvGraphicFramePr>
        <p:xfrm>
          <a:off x="1789113" y="1574985"/>
          <a:ext cx="7962900" cy="5005287"/>
        </p:xfrm>
        <a:graphic>
          <a:graphicData uri="http://schemas.openxmlformats.org/drawingml/2006/table">
            <a:tbl>
              <a:tblPr firstRow="1" bandRow="1">
                <a:tableStyleId>{5C22544A-7EE6-4342-B048-85BDC9FD1C3A}</a:tableStyleId>
              </a:tblPr>
              <a:tblGrid>
                <a:gridCol w="2453736">
                  <a:extLst>
                    <a:ext uri="{9D8B030D-6E8A-4147-A177-3AD203B41FA5}">
                      <a16:colId xmlns:a16="http://schemas.microsoft.com/office/drawing/2014/main" val="20000"/>
                    </a:ext>
                  </a:extLst>
                </a:gridCol>
                <a:gridCol w="2785014">
                  <a:extLst>
                    <a:ext uri="{9D8B030D-6E8A-4147-A177-3AD203B41FA5}">
                      <a16:colId xmlns:a16="http://schemas.microsoft.com/office/drawing/2014/main" val="20001"/>
                    </a:ext>
                  </a:extLst>
                </a:gridCol>
                <a:gridCol w="2724150">
                  <a:extLst>
                    <a:ext uri="{9D8B030D-6E8A-4147-A177-3AD203B41FA5}">
                      <a16:colId xmlns:a16="http://schemas.microsoft.com/office/drawing/2014/main" val="20002"/>
                    </a:ext>
                  </a:extLst>
                </a:gridCol>
              </a:tblGrid>
              <a:tr h="372960">
                <a:tc>
                  <a:txBody>
                    <a:bodyPr/>
                    <a:lstStyle/>
                    <a:p>
                      <a:r>
                        <a:rPr lang="en-US" sz="2000" dirty="0"/>
                        <a:t>Type of Variation in Your Data</a:t>
                      </a:r>
                    </a:p>
                  </a:txBody>
                  <a:tcPr anchor="b"/>
                </a:tc>
                <a:tc gridSpan="2">
                  <a:txBody>
                    <a:bodyPr/>
                    <a:lstStyle/>
                    <a:p>
                      <a:r>
                        <a:rPr lang="en-US" sz="2000" dirty="0"/>
                        <a:t>Management Strategy</a:t>
                      </a:r>
                    </a:p>
                  </a:txBody>
                  <a:tcPr anchor="b"/>
                </a:tc>
                <a:tc hMerge="1">
                  <a:txBody>
                    <a:bodyPr/>
                    <a:lstStyle/>
                    <a:p>
                      <a:endParaRPr lang="en-US"/>
                    </a:p>
                  </a:txBody>
                  <a:tcPr/>
                </a:tc>
                <a:extLst>
                  <a:ext uri="{0D108BD9-81ED-4DB2-BD59-A6C34878D82A}">
                    <a16:rowId xmlns:a16="http://schemas.microsoft.com/office/drawing/2014/main" val="10000"/>
                  </a:ext>
                </a:extLst>
              </a:tr>
              <a:tr h="2566887">
                <a:tc>
                  <a:txBody>
                    <a:bodyPr/>
                    <a:lstStyle/>
                    <a:p>
                      <a:r>
                        <a:rPr lang="en-US" sz="2000" dirty="0"/>
                        <a:t>Special</a:t>
                      </a:r>
                      <a:r>
                        <a:rPr lang="en-US" sz="2000" baseline="0" dirty="0"/>
                        <a:t> Cause Variation</a:t>
                      </a:r>
                      <a:endParaRPr lang="en-US" sz="2000" dirty="0"/>
                    </a:p>
                  </a:txBody>
                  <a:tcPr/>
                </a:tc>
                <a:tc>
                  <a:txBody>
                    <a:bodyPr/>
                    <a:lstStyle/>
                    <a:p>
                      <a:r>
                        <a:rPr lang="en-US" sz="1600" b="1" u="sng" dirty="0"/>
                        <a:t>Early</a:t>
                      </a:r>
                      <a:r>
                        <a:rPr lang="en-US" sz="1600" b="1" u="sng" baseline="0" dirty="0"/>
                        <a:t> Stage of Project</a:t>
                      </a:r>
                      <a:r>
                        <a:rPr lang="en-US" sz="1600" baseline="0" dirty="0"/>
                        <a:t>: </a:t>
                      </a:r>
                    </a:p>
                    <a:p>
                      <a:r>
                        <a:rPr lang="en-US" sz="1600" dirty="0"/>
                        <a:t>Investigate</a:t>
                      </a:r>
                      <a:r>
                        <a:rPr lang="en-US" sz="1600" baseline="0" dirty="0"/>
                        <a:t> origins of special cause. If the special cause is negative, try to eliminate it. If the special cause is positive, we should try to learn from it and possibly replicate it. </a:t>
                      </a:r>
                    </a:p>
                    <a:p>
                      <a:pPr marL="0" indent="0">
                        <a:buFont typeface="Arial" panose="020B0604020202020204" pitchFamily="34" charset="0"/>
                        <a:buNone/>
                      </a:pPr>
                      <a:r>
                        <a:rPr lang="en-US" sz="1600" baseline="0" dirty="0"/>
                        <a:t>**Addressing special causes = creating a more stable, predictable system.**</a:t>
                      </a:r>
                      <a:endParaRPr lang="en-US" sz="1600" dirty="0"/>
                    </a:p>
                  </a:txBody>
                  <a:tcPr/>
                </a:tc>
                <a:tc>
                  <a:txBody>
                    <a:bodyPr/>
                    <a:lstStyle/>
                    <a:p>
                      <a:r>
                        <a:rPr lang="en-US" sz="1600" b="1" u="sng" baseline="0" dirty="0"/>
                        <a:t>Later Stage of Project</a:t>
                      </a:r>
                      <a:r>
                        <a:rPr lang="en-US" sz="1600" baseline="0" dirty="0"/>
                        <a:t>: </a:t>
                      </a:r>
                    </a:p>
                    <a:p>
                      <a:r>
                        <a:rPr lang="en-US" sz="1600" dirty="0"/>
                        <a:t>The</a:t>
                      </a:r>
                      <a:r>
                        <a:rPr lang="en-US" sz="1600" baseline="0" dirty="0"/>
                        <a:t> way improvement is manifested. We create a source of special cause that we control (our interventions)</a:t>
                      </a:r>
                      <a:endParaRPr lang="en-US" sz="1600" dirty="0"/>
                    </a:p>
                    <a:p>
                      <a:pPr marL="0" indent="0">
                        <a:buFont typeface="Arial" panose="020B0604020202020204" pitchFamily="34" charset="0"/>
                        <a:buNone/>
                      </a:pPr>
                      <a:endParaRPr lang="en-US" sz="2000" dirty="0"/>
                    </a:p>
                  </a:txBody>
                  <a:tcPr/>
                </a:tc>
                <a:extLst>
                  <a:ext uri="{0D108BD9-81ED-4DB2-BD59-A6C34878D82A}">
                    <a16:rowId xmlns:a16="http://schemas.microsoft.com/office/drawing/2014/main" val="10001"/>
                  </a:ext>
                </a:extLst>
              </a:tr>
              <a:tr h="1520529">
                <a:tc>
                  <a:txBody>
                    <a:bodyPr/>
                    <a:lstStyle/>
                    <a:p>
                      <a:r>
                        <a:rPr lang="en-US" sz="2000" dirty="0"/>
                        <a:t>Common Cause</a:t>
                      </a:r>
                      <a:r>
                        <a:rPr lang="en-US" sz="2000" baseline="0" dirty="0"/>
                        <a:t> Variation, &amp; Functioning at Unacceptable Level</a:t>
                      </a:r>
                      <a:endParaRPr lang="en-US" sz="2000" dirty="0"/>
                    </a:p>
                  </a:txBody>
                  <a:tcPr/>
                </a:tc>
                <a:tc gridSpan="2">
                  <a:txBody>
                    <a:bodyPr/>
                    <a:lstStyle/>
                    <a:p>
                      <a:r>
                        <a:rPr lang="en-US" sz="1800" dirty="0"/>
                        <a:t>Reduce the amount</a:t>
                      </a:r>
                      <a:r>
                        <a:rPr lang="en-US" sz="1800" baseline="0" dirty="0"/>
                        <a:t> of variation, and move the process average in the desired direction (change the underlying process).</a:t>
                      </a:r>
                    </a:p>
                    <a:p>
                      <a:pPr marL="342900" indent="-342900">
                        <a:buFont typeface="Arial" panose="020B0604020202020204" pitchFamily="34" charset="0"/>
                        <a:buChar char="•"/>
                      </a:pPr>
                      <a:r>
                        <a:rPr lang="en-US" sz="1800" baseline="0" dirty="0"/>
                        <a:t>Testing changes in a stable system = more certainty that improvement is due to your intervention and not something else.</a:t>
                      </a:r>
                      <a:endParaRPr lang="en-US" sz="1800" dirty="0"/>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7" name="Right Arrow 6"/>
          <p:cNvSpPr/>
          <p:nvPr/>
        </p:nvSpPr>
        <p:spPr>
          <a:xfrm rot="16200000">
            <a:off x="8437758" y="3910361"/>
            <a:ext cx="379141" cy="3345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49CF70FA-177B-4E76-8471-8DC0F1BA1F08}"/>
              </a:ext>
            </a:extLst>
          </p:cNvPr>
          <p:cNvSpPr>
            <a:spLocks noGrp="1" noChangeArrowheads="1"/>
          </p:cNvSpPr>
          <p:nvPr>
            <p:ph type="title"/>
          </p:nvPr>
        </p:nvSpPr>
        <p:spPr>
          <a:xfrm>
            <a:off x="484188" y="768350"/>
            <a:ext cx="10572750" cy="965200"/>
          </a:xfrm>
        </p:spPr>
        <p:txBody>
          <a:bodyPr/>
          <a:lstStyle/>
          <a:p>
            <a:pPr algn="l" eaLnBrk="1" hangingPunct="1"/>
            <a:r>
              <a:rPr lang="en-US" altLang="en-US" sz="3200" dirty="0"/>
              <a:t>How to Respond to Variation</a:t>
            </a:r>
          </a:p>
        </p:txBody>
      </p:sp>
    </p:spTree>
    <p:extLst>
      <p:ext uri="{BB962C8B-B14F-4D97-AF65-F5344CB8AC3E}">
        <p14:creationId xmlns:p14="http://schemas.microsoft.com/office/powerpoint/2010/main" val="713733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altLang="en-US" sz="3200" dirty="0"/>
              <a:t>How to Respond to Variation (Control Chart)</a:t>
            </a:r>
          </a:p>
        </p:txBody>
      </p:sp>
      <p:grpSp>
        <p:nvGrpSpPr>
          <p:cNvPr id="3" name="Group 2"/>
          <p:cNvGrpSpPr/>
          <p:nvPr/>
        </p:nvGrpSpPr>
        <p:grpSpPr>
          <a:xfrm>
            <a:off x="2305050" y="1654367"/>
            <a:ext cx="7696200" cy="2561891"/>
            <a:chOff x="1981200" y="838200"/>
            <a:chExt cx="8153400" cy="3416320"/>
          </a:xfrm>
        </p:grpSpPr>
        <p:pic>
          <p:nvPicPr>
            <p:cNvPr id="35843" name="Picture 8" descr="chartscan"/>
            <p:cNvPicPr>
              <a:picLocks noChangeAspect="1" noChangeArrowheads="1"/>
            </p:cNvPicPr>
            <p:nvPr/>
          </p:nvPicPr>
          <p:blipFill>
            <a:blip r:embed="rId3">
              <a:extLst>
                <a:ext uri="{28A0092B-C50C-407E-A947-70E740481C1C}">
                  <a14:useLocalDpi xmlns:a14="http://schemas.microsoft.com/office/drawing/2010/main" val="0"/>
                </a:ext>
              </a:extLst>
            </a:blip>
            <a:srcRect l="3160" t="8948" r="2815" b="49222"/>
            <a:stretch>
              <a:fillRect/>
            </a:stretch>
          </p:blipFill>
          <p:spPr bwMode="auto">
            <a:xfrm>
              <a:off x="1981200" y="990600"/>
              <a:ext cx="815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12"/>
            <p:cNvSpPr txBox="1">
              <a:spLocks noChangeArrowheads="1"/>
            </p:cNvSpPr>
            <p:nvPr/>
          </p:nvSpPr>
          <p:spPr bwMode="auto">
            <a:xfrm>
              <a:off x="2895600" y="838200"/>
              <a:ext cx="1828800" cy="3416320"/>
            </a:xfrm>
            <a:prstGeom prst="rect">
              <a:avLst/>
            </a:prstGeom>
            <a:solidFill>
              <a:srgbClr val="FFFF99">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5400">
                <a:solidFill>
                  <a:srgbClr val="000000"/>
                </a:solidFill>
                <a:latin typeface="Times" panose="02020603050405020304" pitchFamily="18" charset="0"/>
              </a:endParaRPr>
            </a:p>
            <a:p>
              <a:pPr>
                <a:spcBef>
                  <a:spcPct val="50000"/>
                </a:spcBef>
                <a:buFontTx/>
                <a:buNone/>
              </a:pPr>
              <a:endParaRPr lang="en-US" altLang="en-US" sz="5400">
                <a:solidFill>
                  <a:srgbClr val="000000"/>
                </a:solidFill>
                <a:latin typeface="Times" panose="02020603050405020304" pitchFamily="18" charset="0"/>
              </a:endParaRPr>
            </a:p>
            <a:p>
              <a:pPr>
                <a:spcBef>
                  <a:spcPct val="50000"/>
                </a:spcBef>
                <a:buFontTx/>
                <a:buNone/>
              </a:pPr>
              <a:endParaRPr lang="en-US" altLang="en-US" sz="5400">
                <a:solidFill>
                  <a:srgbClr val="000000"/>
                </a:solidFill>
                <a:latin typeface="Times" panose="02020603050405020304" pitchFamily="18" charset="0"/>
              </a:endParaRPr>
            </a:p>
          </p:txBody>
        </p:sp>
      </p:grpSp>
      <p:sp>
        <p:nvSpPr>
          <p:cNvPr id="35845" name="Text Box 13"/>
          <p:cNvSpPr txBox="1">
            <a:spLocks noChangeArrowheads="1"/>
          </p:cNvSpPr>
          <p:nvPr/>
        </p:nvSpPr>
        <p:spPr bwMode="auto">
          <a:xfrm>
            <a:off x="2305050" y="4419601"/>
            <a:ext cx="3352800" cy="144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b="1" dirty="0">
                <a:solidFill>
                  <a:srgbClr val="000000"/>
                </a:solidFill>
              </a:rPr>
              <a:t>Current State</a:t>
            </a:r>
          </a:p>
          <a:p>
            <a:pPr>
              <a:spcBef>
                <a:spcPct val="50000"/>
              </a:spcBef>
              <a:buFontTx/>
              <a:buNone/>
            </a:pPr>
            <a:r>
              <a:rPr lang="en-US" altLang="en-US" sz="1600" dirty="0">
                <a:solidFill>
                  <a:srgbClr val="000000"/>
                </a:solidFill>
              </a:rPr>
              <a:t>Unstable process</a:t>
            </a:r>
          </a:p>
          <a:p>
            <a:pPr>
              <a:spcBef>
                <a:spcPct val="50000"/>
              </a:spcBef>
              <a:buFontTx/>
              <a:buNone/>
            </a:pPr>
            <a:r>
              <a:rPr lang="en-US" altLang="en-US" sz="1600" dirty="0">
                <a:solidFill>
                  <a:srgbClr val="000000"/>
                </a:solidFill>
              </a:rPr>
              <a:t>Special cause present</a:t>
            </a:r>
          </a:p>
          <a:p>
            <a:pPr>
              <a:spcBef>
                <a:spcPct val="50000"/>
              </a:spcBef>
              <a:buFontTx/>
              <a:buNone/>
            </a:pPr>
            <a:r>
              <a:rPr lang="en-US" altLang="en-US" sz="1600" dirty="0">
                <a:solidFill>
                  <a:srgbClr val="000000"/>
                </a:solidFill>
              </a:rPr>
              <a:t>Process average is high</a:t>
            </a:r>
          </a:p>
        </p:txBody>
      </p:sp>
      <p:sp>
        <p:nvSpPr>
          <p:cNvPr id="35846" name="Text Box 15"/>
          <p:cNvSpPr txBox="1">
            <a:spLocks noChangeArrowheads="1"/>
          </p:cNvSpPr>
          <p:nvPr/>
        </p:nvSpPr>
        <p:spPr bwMode="auto">
          <a:xfrm>
            <a:off x="6648450" y="4419600"/>
            <a:ext cx="3352800" cy="1568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b="1">
                <a:solidFill>
                  <a:srgbClr val="000000"/>
                </a:solidFill>
              </a:rPr>
              <a:t>Action Required</a:t>
            </a:r>
          </a:p>
          <a:p>
            <a:pPr>
              <a:spcBef>
                <a:spcPct val="50000"/>
              </a:spcBef>
              <a:buFontTx/>
              <a:buNone/>
            </a:pPr>
            <a:r>
              <a:rPr lang="en-US" altLang="en-US" sz="1600">
                <a:solidFill>
                  <a:srgbClr val="000000"/>
                </a:solidFill>
              </a:rPr>
              <a:t>Identify and eliminate bad special causes</a:t>
            </a:r>
          </a:p>
          <a:p>
            <a:pPr>
              <a:spcBef>
                <a:spcPct val="50000"/>
              </a:spcBef>
              <a:buFontTx/>
              <a:buNone/>
            </a:pPr>
            <a:r>
              <a:rPr lang="en-US" altLang="en-US" sz="1600">
                <a:solidFill>
                  <a:srgbClr val="000000"/>
                </a:solidFill>
              </a:rPr>
              <a:t>Identify and build in good special causes</a:t>
            </a:r>
          </a:p>
        </p:txBody>
      </p:sp>
      <p:sp>
        <p:nvSpPr>
          <p:cNvPr id="35847" name="Text Box 13"/>
          <p:cNvSpPr txBox="1">
            <a:spLocks noChangeArrowheads="1"/>
          </p:cNvSpPr>
          <p:nvPr/>
        </p:nvSpPr>
        <p:spPr bwMode="auto">
          <a:xfrm>
            <a:off x="1752600" y="62484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rgbClr val="000000"/>
                </a:solidFill>
              </a:rPr>
              <a:t>Source:  Handbook for Improvement</a:t>
            </a:r>
            <a:r>
              <a:rPr lang="en-US" altLang="en-US" sz="1200">
                <a:solidFill>
                  <a:srgbClr val="000000"/>
                </a:solidFill>
              </a:rPr>
              <a:t>—</a:t>
            </a:r>
            <a:r>
              <a:rPr lang="en-US" altLang="en-US" sz="1400">
                <a:solidFill>
                  <a:srgbClr val="000000"/>
                </a:solidFill>
              </a:rPr>
              <a:t>A Reference Guide for Tools and Concepts Healthcare Management Directories, Inc.  2002</a:t>
            </a:r>
          </a:p>
        </p:txBody>
      </p:sp>
    </p:spTree>
    <p:extLst>
      <p:ext uri="{BB962C8B-B14F-4D97-AF65-F5344CB8AC3E}">
        <p14:creationId xmlns:p14="http://schemas.microsoft.com/office/powerpoint/2010/main" val="2795222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US" altLang="en-US" sz="3200" dirty="0"/>
              <a:t>How to Respond to Variation (Control Chart)</a:t>
            </a:r>
          </a:p>
        </p:txBody>
      </p:sp>
      <p:grpSp>
        <p:nvGrpSpPr>
          <p:cNvPr id="3" name="Group 2"/>
          <p:cNvGrpSpPr/>
          <p:nvPr/>
        </p:nvGrpSpPr>
        <p:grpSpPr>
          <a:xfrm>
            <a:off x="2242981" y="1709940"/>
            <a:ext cx="7467600" cy="2520758"/>
            <a:chOff x="1981200" y="838200"/>
            <a:chExt cx="8153400" cy="3416320"/>
          </a:xfrm>
        </p:grpSpPr>
        <p:pic>
          <p:nvPicPr>
            <p:cNvPr id="39939" name="Picture 3" descr="chartscan"/>
            <p:cNvPicPr>
              <a:picLocks noChangeAspect="1" noChangeArrowheads="1"/>
            </p:cNvPicPr>
            <p:nvPr/>
          </p:nvPicPr>
          <p:blipFill>
            <a:blip r:embed="rId3">
              <a:extLst>
                <a:ext uri="{28A0092B-C50C-407E-A947-70E740481C1C}">
                  <a14:useLocalDpi xmlns:a14="http://schemas.microsoft.com/office/drawing/2010/main" val="0"/>
                </a:ext>
              </a:extLst>
            </a:blip>
            <a:srcRect l="3160" t="8948" r="2815" b="49222"/>
            <a:stretch>
              <a:fillRect/>
            </a:stretch>
          </p:blipFill>
          <p:spPr bwMode="auto">
            <a:xfrm>
              <a:off x="1981200" y="990600"/>
              <a:ext cx="815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6324600" y="838200"/>
              <a:ext cx="1828800" cy="3416320"/>
            </a:xfrm>
            <a:prstGeom prst="rect">
              <a:avLst/>
            </a:prstGeom>
            <a:solidFill>
              <a:srgbClr val="FFFF99">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5400">
                <a:solidFill>
                  <a:srgbClr val="000000"/>
                </a:solidFill>
                <a:latin typeface="Times" panose="02020603050405020304" pitchFamily="18" charset="0"/>
              </a:endParaRPr>
            </a:p>
            <a:p>
              <a:pPr>
                <a:spcBef>
                  <a:spcPct val="50000"/>
                </a:spcBef>
                <a:buFontTx/>
                <a:buNone/>
              </a:pPr>
              <a:endParaRPr lang="en-US" altLang="en-US" sz="5400">
                <a:solidFill>
                  <a:srgbClr val="000000"/>
                </a:solidFill>
                <a:latin typeface="Times" panose="02020603050405020304" pitchFamily="18" charset="0"/>
              </a:endParaRPr>
            </a:p>
            <a:p>
              <a:pPr>
                <a:spcBef>
                  <a:spcPct val="50000"/>
                </a:spcBef>
                <a:buFontTx/>
                <a:buNone/>
              </a:pPr>
              <a:endParaRPr lang="en-US" altLang="en-US" sz="5400">
                <a:solidFill>
                  <a:srgbClr val="000000"/>
                </a:solidFill>
                <a:latin typeface="Times" panose="02020603050405020304" pitchFamily="18" charset="0"/>
              </a:endParaRPr>
            </a:p>
          </p:txBody>
        </p:sp>
      </p:grpSp>
      <p:sp>
        <p:nvSpPr>
          <p:cNvPr id="39941" name="Text Box 5"/>
          <p:cNvSpPr txBox="1">
            <a:spLocks noChangeArrowheads="1"/>
          </p:cNvSpPr>
          <p:nvPr/>
        </p:nvSpPr>
        <p:spPr bwMode="auto">
          <a:xfrm>
            <a:off x="2242981" y="4342658"/>
            <a:ext cx="3352800" cy="169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b="1" dirty="0">
                <a:solidFill>
                  <a:srgbClr val="000000"/>
                </a:solidFill>
              </a:rPr>
              <a:t>Current State</a:t>
            </a:r>
          </a:p>
          <a:p>
            <a:pPr>
              <a:spcBef>
                <a:spcPct val="50000"/>
              </a:spcBef>
              <a:buFontTx/>
              <a:buNone/>
            </a:pPr>
            <a:r>
              <a:rPr lang="en-US" altLang="en-US" sz="1600" dirty="0">
                <a:solidFill>
                  <a:srgbClr val="000000"/>
                </a:solidFill>
              </a:rPr>
              <a:t>Stable process</a:t>
            </a:r>
          </a:p>
          <a:p>
            <a:pPr>
              <a:spcBef>
                <a:spcPct val="50000"/>
              </a:spcBef>
              <a:buFontTx/>
              <a:buNone/>
            </a:pPr>
            <a:r>
              <a:rPr lang="en-US" altLang="en-US" sz="1600" dirty="0">
                <a:solidFill>
                  <a:srgbClr val="000000"/>
                </a:solidFill>
              </a:rPr>
              <a:t>Common cause variation has been reduced</a:t>
            </a:r>
          </a:p>
          <a:p>
            <a:pPr>
              <a:spcBef>
                <a:spcPct val="50000"/>
              </a:spcBef>
              <a:buFontTx/>
              <a:buNone/>
            </a:pPr>
            <a:r>
              <a:rPr lang="en-US" altLang="en-US" sz="1600" dirty="0">
                <a:solidFill>
                  <a:srgbClr val="000000"/>
                </a:solidFill>
              </a:rPr>
              <a:t>Process average is too high</a:t>
            </a:r>
          </a:p>
        </p:txBody>
      </p:sp>
      <p:sp>
        <p:nvSpPr>
          <p:cNvPr id="39942" name="Text Box 6"/>
          <p:cNvSpPr txBox="1">
            <a:spLocks noChangeArrowheads="1"/>
          </p:cNvSpPr>
          <p:nvPr/>
        </p:nvSpPr>
        <p:spPr bwMode="auto">
          <a:xfrm>
            <a:off x="6357781" y="4586796"/>
            <a:ext cx="3352800"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b="1" dirty="0">
                <a:solidFill>
                  <a:srgbClr val="000000"/>
                </a:solidFill>
              </a:rPr>
              <a:t>Action Required</a:t>
            </a:r>
          </a:p>
          <a:p>
            <a:pPr>
              <a:spcBef>
                <a:spcPct val="50000"/>
              </a:spcBef>
              <a:buFontTx/>
              <a:buNone/>
            </a:pPr>
            <a:r>
              <a:rPr lang="en-US" altLang="en-US" sz="1600" dirty="0">
                <a:solidFill>
                  <a:srgbClr val="000000"/>
                </a:solidFill>
              </a:rPr>
              <a:t>Take action to move the average of the process down – create a special cause variation within the system to fundamentally change it</a:t>
            </a:r>
          </a:p>
        </p:txBody>
      </p:sp>
      <p:sp>
        <p:nvSpPr>
          <p:cNvPr id="39943" name="Text Box 13"/>
          <p:cNvSpPr txBox="1">
            <a:spLocks noChangeArrowheads="1"/>
          </p:cNvSpPr>
          <p:nvPr/>
        </p:nvSpPr>
        <p:spPr bwMode="auto">
          <a:xfrm>
            <a:off x="1752600" y="62484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rgbClr val="000000"/>
                </a:solidFill>
              </a:rPr>
              <a:t>Source:  Handbook for Improvement</a:t>
            </a:r>
            <a:r>
              <a:rPr lang="en-US" altLang="en-US" sz="1200">
                <a:solidFill>
                  <a:srgbClr val="000000"/>
                </a:solidFill>
              </a:rPr>
              <a:t>—</a:t>
            </a:r>
            <a:r>
              <a:rPr lang="en-US" altLang="en-US" sz="1400">
                <a:solidFill>
                  <a:srgbClr val="000000"/>
                </a:solidFill>
              </a:rPr>
              <a:t>A Reference Guide for Tools and Concepts Healthcare Management Directories, Inc.  2002</a:t>
            </a:r>
          </a:p>
        </p:txBody>
      </p:sp>
    </p:spTree>
    <p:extLst>
      <p:ext uri="{BB962C8B-B14F-4D97-AF65-F5344CB8AC3E}">
        <p14:creationId xmlns:p14="http://schemas.microsoft.com/office/powerpoint/2010/main" val="119675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Questions/Comments?</a:t>
            </a:r>
          </a:p>
        </p:txBody>
      </p:sp>
    </p:spTree>
    <p:extLst>
      <p:ext uri="{BB962C8B-B14F-4D97-AF65-F5344CB8AC3E}">
        <p14:creationId xmlns:p14="http://schemas.microsoft.com/office/powerpoint/2010/main" val="400664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3000" dirty="0"/>
              <a:t>Explain the key elements of a run chart</a:t>
            </a:r>
          </a:p>
          <a:p>
            <a:r>
              <a:rPr lang="en-US" sz="3000" dirty="0"/>
              <a:t>Discuss the advantages of tracking data over time vs pre-post data</a:t>
            </a:r>
          </a:p>
          <a:p>
            <a:r>
              <a:rPr lang="en-US" sz="3000" dirty="0"/>
              <a:t>Distinguish between common cause and special cause variation. </a:t>
            </a:r>
          </a:p>
        </p:txBody>
      </p:sp>
    </p:spTree>
    <p:extLst>
      <p:ext uri="{BB962C8B-B14F-4D97-AF65-F5344CB8AC3E}">
        <p14:creationId xmlns:p14="http://schemas.microsoft.com/office/powerpoint/2010/main" val="171967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7973-92DC-4AC3-8CD0-E189BA709AA0}"/>
              </a:ext>
            </a:extLst>
          </p:cNvPr>
          <p:cNvSpPr>
            <a:spLocks noGrp="1"/>
          </p:cNvSpPr>
          <p:nvPr>
            <p:ph type="title"/>
          </p:nvPr>
        </p:nvSpPr>
        <p:spPr/>
        <p:txBody>
          <a:bodyPr/>
          <a:lstStyle/>
          <a:p>
            <a:r>
              <a:rPr lang="en-US" dirty="0"/>
              <a:t>How do we know if an intervention is leading to a change? </a:t>
            </a:r>
          </a:p>
        </p:txBody>
      </p:sp>
      <p:sp>
        <p:nvSpPr>
          <p:cNvPr id="3" name="Content Placeholder 2">
            <a:extLst>
              <a:ext uri="{FF2B5EF4-FFF2-40B4-BE49-F238E27FC236}">
                <a16:creationId xmlns:a16="http://schemas.microsoft.com/office/drawing/2014/main" id="{F8B5EE7F-D9FB-4F20-B924-C891526A82C0}"/>
              </a:ext>
            </a:extLst>
          </p:cNvPr>
          <p:cNvSpPr>
            <a:spLocks noGrp="1"/>
          </p:cNvSpPr>
          <p:nvPr>
            <p:ph idx="1"/>
          </p:nvPr>
        </p:nvSpPr>
        <p:spPr/>
        <p:txBody>
          <a:bodyPr/>
          <a:lstStyle/>
          <a:p>
            <a:endParaRPr lang="en-US" dirty="0"/>
          </a:p>
          <a:p>
            <a:pPr marL="0" indent="0">
              <a:buNone/>
            </a:pPr>
            <a:r>
              <a:rPr lang="en-US" sz="3600" dirty="0"/>
              <a:t>Run charts help you to: </a:t>
            </a:r>
          </a:p>
          <a:p>
            <a:pPr lvl="1"/>
            <a:r>
              <a:rPr lang="en-US" sz="2800" dirty="0"/>
              <a:t>Learn about the system you are trying to improve at baseline</a:t>
            </a:r>
          </a:p>
          <a:p>
            <a:pPr lvl="1"/>
            <a:r>
              <a:rPr lang="en-US" sz="2800" dirty="0"/>
              <a:t>Make a judgment about whether the interventions are leading to a change</a:t>
            </a:r>
          </a:p>
          <a:p>
            <a:pPr lvl="1"/>
            <a:r>
              <a:rPr lang="en-US" sz="2800" dirty="0"/>
              <a:t>Determine if your improvement has been sustained</a:t>
            </a:r>
          </a:p>
          <a:p>
            <a:endParaRPr lang="en-US" dirty="0"/>
          </a:p>
        </p:txBody>
      </p:sp>
    </p:spTree>
    <p:extLst>
      <p:ext uri="{BB962C8B-B14F-4D97-AF65-F5344CB8AC3E}">
        <p14:creationId xmlns:p14="http://schemas.microsoft.com/office/powerpoint/2010/main" val="251236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97280" y="774551"/>
            <a:ext cx="10058400" cy="509454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5600" dirty="0">
              <a:latin typeface="+mj-lt"/>
            </a:endParaRPr>
          </a:p>
        </p:txBody>
      </p:sp>
      <p:sp>
        <p:nvSpPr>
          <p:cNvPr id="3" name="Title 2"/>
          <p:cNvSpPr>
            <a:spLocks noGrp="1"/>
          </p:cNvSpPr>
          <p:nvPr>
            <p:ph type="title"/>
          </p:nvPr>
        </p:nvSpPr>
        <p:spPr/>
        <p:txBody>
          <a:bodyPr/>
          <a:lstStyle/>
          <a:p>
            <a:pPr marL="0" indent="0"/>
            <a:r>
              <a:rPr lang="en-US" sz="4400" dirty="0"/>
              <a:t>Building a Run Chart</a:t>
            </a:r>
            <a:endParaRPr lang="en-US" dirty="0"/>
          </a:p>
        </p:txBody>
      </p:sp>
    </p:spTree>
    <p:extLst>
      <p:ext uri="{BB962C8B-B14F-4D97-AF65-F5344CB8AC3E}">
        <p14:creationId xmlns:p14="http://schemas.microsoft.com/office/powerpoint/2010/main" val="118632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A9FB-7190-4E0B-8985-4D65B818170D}"/>
              </a:ext>
            </a:extLst>
          </p:cNvPr>
          <p:cNvSpPr>
            <a:spLocks noGrp="1"/>
          </p:cNvSpPr>
          <p:nvPr>
            <p:ph type="title"/>
          </p:nvPr>
        </p:nvSpPr>
        <p:spPr/>
        <p:txBody>
          <a:bodyPr/>
          <a:lstStyle/>
          <a:p>
            <a:r>
              <a:rPr lang="en-US" dirty="0"/>
              <a:t>Run Chart Sample</a:t>
            </a:r>
          </a:p>
        </p:txBody>
      </p:sp>
      <p:graphicFrame>
        <p:nvGraphicFramePr>
          <p:cNvPr id="11" name="Content Placeholder 10">
            <a:extLst>
              <a:ext uri="{FF2B5EF4-FFF2-40B4-BE49-F238E27FC236}">
                <a16:creationId xmlns:a16="http://schemas.microsoft.com/office/drawing/2014/main" id="{782D2796-A5D0-48B8-8F48-74504DABF93B}"/>
              </a:ext>
            </a:extLst>
          </p:cNvPr>
          <p:cNvGraphicFramePr>
            <a:graphicFrameLocks noGrp="1"/>
          </p:cNvGraphicFramePr>
          <p:nvPr>
            <p:ph idx="1"/>
          </p:nvPr>
        </p:nvGraphicFramePr>
        <p:xfrm>
          <a:off x="866775" y="1749425"/>
          <a:ext cx="10220325" cy="4441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470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start</a:t>
            </a:r>
          </a:p>
        </p:txBody>
      </p:sp>
      <p:sp>
        <p:nvSpPr>
          <p:cNvPr id="3" name="Content Placeholder 2"/>
          <p:cNvSpPr>
            <a:spLocks noGrp="1"/>
          </p:cNvSpPr>
          <p:nvPr>
            <p:ph idx="1"/>
          </p:nvPr>
        </p:nvSpPr>
        <p:spPr>
          <a:xfrm>
            <a:off x="659455" y="1870848"/>
            <a:ext cx="10221357" cy="4441755"/>
          </a:xfrm>
        </p:spPr>
        <p:txBody>
          <a:bodyPr>
            <a:normAutofit lnSpcReduction="10000"/>
          </a:bodyPr>
          <a:lstStyle/>
          <a:p>
            <a:pPr>
              <a:buFont typeface="Arial" panose="020B0604020202020204" pitchFamily="34" charset="0"/>
              <a:buChar char="•"/>
            </a:pPr>
            <a:r>
              <a:rPr lang="en-US" sz="2400" dirty="0"/>
              <a:t>Obtain your baseline data! </a:t>
            </a:r>
          </a:p>
          <a:p>
            <a:pPr>
              <a:buFont typeface="Arial" panose="020B0604020202020204" pitchFamily="34" charset="0"/>
              <a:buChar char="•"/>
            </a:pPr>
            <a:r>
              <a:rPr lang="en-US" sz="2400" dirty="0"/>
              <a:t>Label your chart!</a:t>
            </a:r>
          </a:p>
          <a:p>
            <a:pPr>
              <a:buFont typeface="Arial" panose="020B0604020202020204" pitchFamily="34" charset="0"/>
              <a:buChar char="•"/>
            </a:pPr>
            <a:r>
              <a:rPr lang="en-US" sz="2400" dirty="0"/>
              <a:t>X-axis – Most likely will be time, but could be occurrences, patients, or events. Include room for future events/time. Label!</a:t>
            </a:r>
          </a:p>
          <a:p>
            <a:pPr>
              <a:buFont typeface="Arial" panose="020B0604020202020204" pitchFamily="34" charset="0"/>
              <a:buChar char="•"/>
            </a:pPr>
            <a:r>
              <a:rPr lang="en-US" sz="2400" dirty="0"/>
              <a:t>Y-axis – Create a logical scale for the y-axis based on your baseline data. The data should mostly reside in the middle of the scale to allow space to plot future data points. Label!</a:t>
            </a:r>
          </a:p>
          <a:p>
            <a:pPr>
              <a:buFont typeface="Arial" panose="020B0604020202020204" pitchFamily="34" charset="0"/>
              <a:buChar char="•"/>
            </a:pPr>
            <a:r>
              <a:rPr lang="en-US" sz="2400" dirty="0"/>
              <a:t>Plot your data points.</a:t>
            </a:r>
          </a:p>
          <a:p>
            <a:pPr>
              <a:buFont typeface="Arial" panose="020B0604020202020204" pitchFamily="34" charset="0"/>
              <a:buChar char="•"/>
            </a:pPr>
            <a:r>
              <a:rPr lang="en-US" sz="2400" dirty="0"/>
              <a:t>Calculate a median (you must have at least 10 data points to calculate the median). Place median line on your chart. </a:t>
            </a:r>
          </a:p>
          <a:p>
            <a:pPr>
              <a:buFont typeface="Arial" panose="020B0604020202020204" pitchFamily="34" charset="0"/>
              <a:buChar char="•"/>
            </a:pPr>
            <a:r>
              <a:rPr lang="en-US" sz="2400" dirty="0"/>
              <a:t>Place a goal/target line (optional)</a:t>
            </a:r>
          </a:p>
          <a:p>
            <a:pPr>
              <a:buFont typeface="Arial" panose="020B0604020202020204" pitchFamily="34" charset="0"/>
              <a:buChar char="•"/>
            </a:pPr>
            <a:r>
              <a:rPr lang="en-US" sz="2400" dirty="0"/>
              <a:t>ANNOTATE AS YOU GO!</a:t>
            </a:r>
          </a:p>
          <a:p>
            <a:pPr>
              <a:buFont typeface="Arial" panose="020B0604020202020204" pitchFamily="34" charset="0"/>
              <a:buChar char="•"/>
            </a:pPr>
            <a:endParaRPr lang="en-US" sz="2400" dirty="0">
              <a:latin typeface="+mj-lt"/>
            </a:endParaRPr>
          </a:p>
          <a:p>
            <a:pPr>
              <a:buFont typeface="Arial" panose="020B0604020202020204" pitchFamily="34" charset="0"/>
              <a:buChar char="•"/>
            </a:pPr>
            <a:endParaRPr lang="en-US" sz="2400" dirty="0">
              <a:latin typeface="+mj-lt"/>
            </a:endParaRPr>
          </a:p>
        </p:txBody>
      </p:sp>
      <p:sp>
        <p:nvSpPr>
          <p:cNvPr id="4" name="TextBox 3"/>
          <p:cNvSpPr txBox="1"/>
          <p:nvPr/>
        </p:nvSpPr>
        <p:spPr>
          <a:xfrm>
            <a:off x="8721131" y="6449689"/>
            <a:ext cx="3299879" cy="369332"/>
          </a:xfrm>
          <a:prstGeom prst="rect">
            <a:avLst/>
          </a:prstGeom>
          <a:noFill/>
        </p:spPr>
        <p:txBody>
          <a:bodyPr wrap="none" rtlCol="0">
            <a:spAutoFit/>
          </a:bodyPr>
          <a:lstStyle/>
          <a:p>
            <a:pPr algn="r"/>
            <a:r>
              <a:rPr lang="en-US" dirty="0">
                <a:latin typeface="+mj-lt"/>
              </a:rPr>
              <a:t>The Health Care Data Guide (p70)</a:t>
            </a:r>
          </a:p>
        </p:txBody>
      </p:sp>
    </p:spTree>
    <p:extLst>
      <p:ext uri="{BB962C8B-B14F-4D97-AF65-F5344CB8AC3E}">
        <p14:creationId xmlns:p14="http://schemas.microsoft.com/office/powerpoint/2010/main" val="1969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D416-087B-4C17-9E42-FCAE3F06A773}"/>
              </a:ext>
            </a:extLst>
          </p:cNvPr>
          <p:cNvSpPr>
            <a:spLocks noGrp="1"/>
          </p:cNvSpPr>
          <p:nvPr>
            <p:ph type="ctrTitle"/>
          </p:nvPr>
        </p:nvSpPr>
        <p:spPr>
          <a:xfrm>
            <a:off x="599552" y="2235200"/>
            <a:ext cx="10992896" cy="2387600"/>
          </a:xfrm>
        </p:spPr>
        <p:txBody>
          <a:bodyPr/>
          <a:lstStyle/>
          <a:p>
            <a:r>
              <a:rPr lang="en-US" dirty="0"/>
              <a:t>Why track data over time in QI projects? </a:t>
            </a:r>
          </a:p>
        </p:txBody>
      </p:sp>
    </p:spTree>
    <p:extLst>
      <p:ext uri="{BB962C8B-B14F-4D97-AF65-F5344CB8AC3E}">
        <p14:creationId xmlns:p14="http://schemas.microsoft.com/office/powerpoint/2010/main" val="141639627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3271</TotalTime>
  <Words>2183</Words>
  <Application>Microsoft Office PowerPoint</Application>
  <PresentationFormat>Widescreen</PresentationFormat>
  <Paragraphs>236</Paragraphs>
  <Slides>38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vt:lpstr>
      <vt:lpstr>Wingdings</vt:lpstr>
      <vt:lpstr>2_Office Theme</vt:lpstr>
      <vt:lpstr>PowerPoint Presentation</vt:lpstr>
      <vt:lpstr>Run Charts and Understanding Variation</vt:lpstr>
      <vt:lpstr>Disclosure </vt:lpstr>
      <vt:lpstr>Learning Objectives</vt:lpstr>
      <vt:lpstr>How do we know if an intervention is leading to a change? </vt:lpstr>
      <vt:lpstr>Building a Run Chart</vt:lpstr>
      <vt:lpstr>Run Chart Sample</vt:lpstr>
      <vt:lpstr>How to start</vt:lpstr>
      <vt:lpstr>Why track data over time in QI projects? </vt:lpstr>
      <vt:lpstr>Data Over Time vs Pre-Post Data </vt:lpstr>
      <vt:lpstr>Data Over Time vs Pre-Post Data </vt:lpstr>
      <vt:lpstr>Data Over Time vs Pre-Post Data </vt:lpstr>
      <vt:lpstr>Data Over Time vs Pre-Post Data</vt:lpstr>
      <vt:lpstr>Data Over Time vs Pre-Post Data</vt:lpstr>
      <vt:lpstr>Data Over Time vs Pre-Post Data </vt:lpstr>
      <vt:lpstr>PowerPoint Presentation</vt:lpstr>
      <vt:lpstr>PowerPoint Presentation</vt:lpstr>
      <vt:lpstr>PowerPoint Presentation</vt:lpstr>
      <vt:lpstr>PowerPoint Presentation</vt:lpstr>
      <vt:lpstr>PowerPoint Presentation</vt:lpstr>
      <vt:lpstr>Why view data over time?</vt:lpstr>
      <vt:lpstr>Understanding Variation</vt:lpstr>
      <vt:lpstr>Run charts help us understand the type of variation present in our data</vt:lpstr>
      <vt:lpstr>4 Rules of Nonrandom Signals of Change</vt:lpstr>
      <vt:lpstr>4 Rules of Nonrandom Signals of Change</vt:lpstr>
      <vt:lpstr>4 Rules of Nonrandom Signals of Change</vt:lpstr>
      <vt:lpstr>4 Rules of Nonrandom Signals of Change – 3 ctd. </vt:lpstr>
      <vt:lpstr>4 Rules of Nonrandom Signals of Change – 3 ctd. </vt:lpstr>
      <vt:lpstr>When we disaggregate the data, we may become more knowledgeable about what PDSAs may make a difference</vt:lpstr>
      <vt:lpstr>4 Rules of Nonrandom Signals of Change</vt:lpstr>
      <vt:lpstr>Understanding Variation</vt:lpstr>
      <vt:lpstr>Understanding Variation</vt:lpstr>
      <vt:lpstr>Understanding Variation</vt:lpstr>
      <vt:lpstr>Common mistakes made with variations</vt:lpstr>
      <vt:lpstr>How to Respond to Variation</vt:lpstr>
      <vt:lpstr>How to Respond to Variation (Control Chart)</vt:lpstr>
      <vt:lpstr>How to Respond to Variation (Control Chart)</vt:lpstr>
      <vt:lpstr>Questions/Comments?</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Paraskevas, Andrew J</dc:creator>
  <cp:lastModifiedBy>Sanfratello, Natalie Rose</cp:lastModifiedBy>
  <cp:revision>176</cp:revision>
  <cp:lastPrinted>2019-04-30T13:27:39Z</cp:lastPrinted>
  <dcterms:created xsi:type="dcterms:W3CDTF">2016-12-22T15:24:26Z</dcterms:created>
  <dcterms:modified xsi:type="dcterms:W3CDTF">2021-12-13T20:35:30Z</dcterms:modified>
</cp:coreProperties>
</file>